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4" r:id="rId2"/>
    <p:sldId id="269" r:id="rId3"/>
    <p:sldId id="265" r:id="rId4"/>
    <p:sldId id="268" r:id="rId5"/>
    <p:sldId id="270" r:id="rId6"/>
    <p:sldId id="271" r:id="rId7"/>
    <p:sldId id="272" r:id="rId8"/>
    <p:sldId id="273" r:id="rId9"/>
    <p:sldId id="274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640" autoAdjust="0"/>
  </p:normalViewPr>
  <p:slideViewPr>
    <p:cSldViewPr snapToGrid="0">
      <p:cViewPr varScale="1">
        <p:scale>
          <a:sx n="102" d="100"/>
          <a:sy n="102" d="100"/>
        </p:scale>
        <p:origin x="144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C0883-13FE-4F58-8AF7-C0567D6F6871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E0F84-D1B3-46F7-A44D-67582FF10AC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8688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4E0F84-D1B3-46F7-A44D-67582FF10AC4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9039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4E0F84-D1B3-46F7-A44D-67582FF10AC4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5644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4E0F84-D1B3-46F7-A44D-67582FF10AC4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7987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C49E01-ADFA-A21B-58BE-9411FA9ED3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278D8F8-58E5-11E1-C576-D50009985C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BD9C24A-96FD-8409-B503-F500E90FE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3B6C0-6DAD-43DA-A3EC-F0566F6F6AE3}" type="datetimeFigureOut">
              <a:rPr lang="de-DE" smtClean="0"/>
              <a:t>18.04.2023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C79BECF-B0E7-050F-6AB3-7DDFB823F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AAD5F96-B381-CEAD-7B22-5C55BD4E2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4920D-44BB-43F9-AFA1-8405C6AD7F37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3925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D13D03-DF38-E0C0-F8A1-6C89F9A4A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00FCA47-E56E-2660-9EAA-38C4BCCC6C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60516FF-75AD-4391-4DC6-A09D9DDC5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3B6C0-6DAD-43DA-A3EC-F0566F6F6AE3}" type="datetimeFigureOut">
              <a:rPr lang="de-DE" smtClean="0"/>
              <a:t>18.04.2023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07A2C27-6716-CFAB-21C4-2ADC55618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FBD37DD-D172-5E0B-7871-A904DB95B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4920D-44BB-43F9-AFA1-8405C6AD7F37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9710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7A075003-925D-78DF-33BE-7538D85CD8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3774EED-569F-C012-AB5E-7FFFD45FCE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D7C44CB-CD0C-452C-81EE-F0877E757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3B6C0-6DAD-43DA-A3EC-F0566F6F6AE3}" type="datetimeFigureOut">
              <a:rPr lang="de-DE" smtClean="0"/>
              <a:t>18.04.2023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34D929D-5493-E793-7D34-51C7222E6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13370E4-A1C9-61E5-BBC2-FA986B873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4920D-44BB-43F9-AFA1-8405C6AD7F37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3882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24DB81-8116-2767-00B5-2B014B5AD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AC855EF-B35F-5D35-D505-909B73A7E6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B89DAF0-40DC-7276-AE2A-A2C8347F9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3B6C0-6DAD-43DA-A3EC-F0566F6F6AE3}" type="datetimeFigureOut">
              <a:rPr lang="de-DE" smtClean="0"/>
              <a:t>18.04.2023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B9A3E2B-72C7-933F-ED09-68D033F43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688A8E-5E60-C56B-7E8B-EF4AF8F95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4920D-44BB-43F9-AFA1-8405C6AD7F37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1651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D40650-ECDA-3A08-B29C-D78DC01B5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14FB5C-77DD-3046-E529-BE77B67937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6CB7303-916C-D82F-DB36-86010B591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3B6C0-6DAD-43DA-A3EC-F0566F6F6AE3}" type="datetimeFigureOut">
              <a:rPr lang="de-DE" smtClean="0"/>
              <a:t>18.04.2023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53B410A-33A8-518C-6190-9CE4D71A7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3A9AB68-335A-5E64-85B9-675F1FDBD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4920D-44BB-43F9-AFA1-8405C6AD7F37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513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E38861-8B70-B45F-0414-F2D19F226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158BF60-37FA-BED7-9821-64718FF623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5EBF3C3-D010-EAE4-3D94-6B5AB52A6F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F16701B-7AB9-127B-92A7-8607613EF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3B6C0-6DAD-43DA-A3EC-F0566F6F6AE3}" type="datetimeFigureOut">
              <a:rPr lang="de-DE" smtClean="0"/>
              <a:t>18.04.2023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88A6309-ABA3-6714-98DF-3098E0FE0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7E42D47-DBE5-64E4-D7A1-A496F02A2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4920D-44BB-43F9-AFA1-8405C6AD7F37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30939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2EEB8D-FEBA-5B94-83D4-21A987BDC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A403D5F-DC30-0102-D130-8E242A8C2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B47CBCC-CBB1-E406-F1E3-C29D0FB97C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9E5FF29-6E7A-A902-BADD-3501C93901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C52F86E-89F5-EB22-B631-ED87005177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C271423-EFFA-62EC-1706-14053F49C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3B6C0-6DAD-43DA-A3EC-F0566F6F6AE3}" type="datetimeFigureOut">
              <a:rPr lang="de-DE" smtClean="0"/>
              <a:t>18.04.2023</a:t>
            </a:fld>
            <a:endParaRPr lang="de-DE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15D1750-373D-135F-21D9-348809B16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72D835F-6570-86C8-9186-FE28ACAC6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4920D-44BB-43F9-AFA1-8405C6AD7F37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76019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776DFA-AAE5-849C-502B-58CC00DA7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2FE0363-E94D-2951-0EBD-9C53107F8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3B6C0-6DAD-43DA-A3EC-F0566F6F6AE3}" type="datetimeFigureOut">
              <a:rPr lang="de-DE" smtClean="0"/>
              <a:t>18.04.2023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599E864-5CF2-0F37-C9F1-93FFA853F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9093E83-7C29-3054-3398-BF7A535D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4920D-44BB-43F9-AFA1-8405C6AD7F37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86862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1D579C1-4C4F-8BE2-52A9-9D7C69E24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3B6C0-6DAD-43DA-A3EC-F0566F6F6AE3}" type="datetimeFigureOut">
              <a:rPr lang="de-DE" smtClean="0"/>
              <a:t>18.04.2023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04C8B02-06E1-8F81-D8FF-2003206AC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14BC855-4296-4C71-49AE-7B1609582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4920D-44BB-43F9-AFA1-8405C6AD7F37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9008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2BB59C-1963-ECB1-3B01-6E4AFEFF0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D2D4B4-42D9-3D65-E8A1-934284FA4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50BC52-1B4C-815B-C082-67708B845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07A5B84-2DA9-5371-804A-7DB2FAFF9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3B6C0-6DAD-43DA-A3EC-F0566F6F6AE3}" type="datetimeFigureOut">
              <a:rPr lang="de-DE" smtClean="0"/>
              <a:t>18.04.2023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09F0747-CAD4-1B81-5CBB-AD7A1BE4A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95B58A3-9182-E381-7059-78B9648C4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4920D-44BB-43F9-AFA1-8405C6AD7F37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59067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BD0656-B93D-14E9-4428-D2DDD3D8C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FFD1362-4293-DC4F-E601-CD0425A771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8B602EA-52BC-6C77-6CE6-6ECF8C6484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684FCD4-7F8E-4A21-7BED-BAAE00AF5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3B6C0-6DAD-43DA-A3EC-F0566F6F6AE3}" type="datetimeFigureOut">
              <a:rPr lang="de-DE" smtClean="0"/>
              <a:t>18.04.2023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8BDD3E6-92FA-45BF-6F55-CBEF8D3C4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6070D20-2E70-1791-E057-02F0013B0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4920D-44BB-43F9-AFA1-8405C6AD7F37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3724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60F9F00-75F6-1DB4-4976-D4BF45452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96EB881-8B9E-B2B8-F418-EF82AB1A80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1FC9F9B-88AE-C260-F011-7FC7B72762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3B6C0-6DAD-43DA-A3EC-F0566F6F6AE3}" type="datetimeFigureOut">
              <a:rPr lang="de-DE" smtClean="0"/>
              <a:t>18.04.2023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AD40062-C8F2-53EE-A031-4882026B4C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D11F4E-AD1B-9516-A0FF-02BC9BA63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4920D-44BB-43F9-AFA1-8405C6AD7F37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248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7D402E64-1439-FCE3-8691-E092AB50BB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708" t="36472" r="60730" b="17434"/>
          <a:stretch/>
        </p:blipFill>
        <p:spPr>
          <a:xfrm>
            <a:off x="266700" y="310343"/>
            <a:ext cx="4279900" cy="6250013"/>
          </a:xfrm>
          <a:prstGeom prst="rect">
            <a:avLst/>
          </a:prstGeom>
        </p:spPr>
      </p:pic>
      <p:sp>
        <p:nvSpPr>
          <p:cNvPr id="6" name="Pfeil: nach links 5">
            <a:extLst>
              <a:ext uri="{FF2B5EF4-FFF2-40B4-BE49-F238E27FC236}">
                <a16:creationId xmlns:a16="http://schemas.microsoft.com/office/drawing/2014/main" id="{F8B857FC-0C32-F9A9-1A26-0143611FA810}"/>
              </a:ext>
            </a:extLst>
          </p:cNvPr>
          <p:cNvSpPr/>
          <p:nvPr/>
        </p:nvSpPr>
        <p:spPr>
          <a:xfrm>
            <a:off x="3422650" y="3067050"/>
            <a:ext cx="1682750" cy="622300"/>
          </a:xfrm>
          <a:prstGeom prst="leftArrow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dk1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E67D1A1-03B7-F79D-10C3-6A1F61F31A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042" t="50000" r="42604" b="10921"/>
          <a:stretch/>
        </p:blipFill>
        <p:spPr>
          <a:xfrm>
            <a:off x="5359400" y="1261497"/>
            <a:ext cx="6596190" cy="4720203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E7604C7A-EDB6-E7F0-F420-0CEED35F4A0B}"/>
              </a:ext>
            </a:extLst>
          </p:cNvPr>
          <p:cNvSpPr/>
          <p:nvPr/>
        </p:nvSpPr>
        <p:spPr>
          <a:xfrm>
            <a:off x="2470150" y="3289300"/>
            <a:ext cx="869950" cy="1778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Pfeil: nach links 9">
            <a:extLst>
              <a:ext uri="{FF2B5EF4-FFF2-40B4-BE49-F238E27FC236}">
                <a16:creationId xmlns:a16="http://schemas.microsoft.com/office/drawing/2014/main" id="{430FB58C-9250-1963-13C6-4700418144F2}"/>
              </a:ext>
            </a:extLst>
          </p:cNvPr>
          <p:cNvSpPr/>
          <p:nvPr/>
        </p:nvSpPr>
        <p:spPr>
          <a:xfrm>
            <a:off x="11083925" y="4425950"/>
            <a:ext cx="981075" cy="622300"/>
          </a:xfrm>
          <a:prstGeom prst="leftArrow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dk1"/>
              </a:solidFill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861D7A04-0DCC-3859-29D0-175E44B7C5C8}"/>
              </a:ext>
            </a:extLst>
          </p:cNvPr>
          <p:cNvSpPr/>
          <p:nvPr/>
        </p:nvSpPr>
        <p:spPr>
          <a:xfrm>
            <a:off x="10086975" y="4648200"/>
            <a:ext cx="887540" cy="1778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D443CA0-4EA4-3970-7D10-299E974F0F6A}"/>
              </a:ext>
            </a:extLst>
          </p:cNvPr>
          <p:cNvSpPr txBox="1"/>
          <p:nvPr/>
        </p:nvSpPr>
        <p:spPr>
          <a:xfrm>
            <a:off x="5359400" y="628650"/>
            <a:ext cx="58328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Neues Bild in Zwischenablage kopieren</a:t>
            </a:r>
          </a:p>
        </p:txBody>
      </p:sp>
      <p:sp>
        <p:nvSpPr>
          <p:cNvPr id="13" name="Pfeil: nach links 12">
            <a:extLst>
              <a:ext uri="{FF2B5EF4-FFF2-40B4-BE49-F238E27FC236}">
                <a16:creationId xmlns:a16="http://schemas.microsoft.com/office/drawing/2014/main" id="{75C6E5A0-8136-E525-26B8-41EAD5A62B82}"/>
              </a:ext>
            </a:extLst>
          </p:cNvPr>
          <p:cNvSpPr/>
          <p:nvPr/>
        </p:nvSpPr>
        <p:spPr>
          <a:xfrm flipH="1">
            <a:off x="8121650" y="3752850"/>
            <a:ext cx="650875" cy="622300"/>
          </a:xfrm>
          <a:prstGeom prst="leftArrow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dk1"/>
              </a:solidFill>
            </a:endParaRPr>
          </a:p>
        </p:txBody>
      </p:sp>
      <p:sp>
        <p:nvSpPr>
          <p:cNvPr id="14" name="Pfeil: nach links 13">
            <a:extLst>
              <a:ext uri="{FF2B5EF4-FFF2-40B4-BE49-F238E27FC236}">
                <a16:creationId xmlns:a16="http://schemas.microsoft.com/office/drawing/2014/main" id="{ACEC8494-ECC5-B0B7-4A9A-65ACA65EB943}"/>
              </a:ext>
            </a:extLst>
          </p:cNvPr>
          <p:cNvSpPr/>
          <p:nvPr/>
        </p:nvSpPr>
        <p:spPr>
          <a:xfrm rot="7657602">
            <a:off x="5622925" y="4012285"/>
            <a:ext cx="1682750" cy="622300"/>
          </a:xfrm>
          <a:prstGeom prst="leftArrow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dk1"/>
              </a:solidFill>
            </a:endParaRPr>
          </a:p>
        </p:txBody>
      </p:sp>
      <p:sp>
        <p:nvSpPr>
          <p:cNvPr id="15" name="Pfeil: nach links 14">
            <a:extLst>
              <a:ext uri="{FF2B5EF4-FFF2-40B4-BE49-F238E27FC236}">
                <a16:creationId xmlns:a16="http://schemas.microsoft.com/office/drawing/2014/main" id="{99D01D2A-3447-90D5-CD8F-A08BC91DC3E8}"/>
              </a:ext>
            </a:extLst>
          </p:cNvPr>
          <p:cNvSpPr/>
          <p:nvPr/>
        </p:nvSpPr>
        <p:spPr>
          <a:xfrm rot="7657602">
            <a:off x="1222375" y="2274215"/>
            <a:ext cx="1682750" cy="622300"/>
          </a:xfrm>
          <a:prstGeom prst="leftArrow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058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45AC9AC-7146-E18C-2096-E22ED6871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17131" y="1767131"/>
            <a:ext cx="6005177" cy="336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">
            <a:extLst>
              <a:ext uri="{FF2B5EF4-FFF2-40B4-BE49-F238E27FC236}">
                <a16:creationId xmlns:a16="http://schemas.microsoft.com/office/drawing/2014/main" id="{871D3B5F-B957-322C-4746-7235A356414A}"/>
              </a:ext>
            </a:extLst>
          </p:cNvPr>
          <p:cNvGrpSpPr/>
          <p:nvPr/>
        </p:nvGrpSpPr>
        <p:grpSpPr>
          <a:xfrm>
            <a:off x="743538" y="1358900"/>
            <a:ext cx="7219361" cy="5499100"/>
            <a:chOff x="0" y="0"/>
            <a:chExt cx="11343921" cy="9072722"/>
          </a:xfrm>
        </p:grpSpPr>
        <p:sp>
          <p:nvSpPr>
            <p:cNvPr id="10" name="Фигура">
              <a:extLst>
                <a:ext uri="{FF2B5EF4-FFF2-40B4-BE49-F238E27FC236}">
                  <a16:creationId xmlns:a16="http://schemas.microsoft.com/office/drawing/2014/main" id="{E11695C4-6A84-4107-AF29-E82BE389A5DA}"/>
                </a:ext>
              </a:extLst>
            </p:cNvPr>
            <p:cNvSpPr/>
            <p:nvPr/>
          </p:nvSpPr>
          <p:spPr>
            <a:xfrm>
              <a:off x="3963622" y="9021812"/>
              <a:ext cx="3425008" cy="50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" y="0"/>
                  </a:moveTo>
                  <a:lnTo>
                    <a:pt x="0" y="5478"/>
                  </a:lnTo>
                  <a:cubicBezTo>
                    <a:pt x="21" y="8389"/>
                    <a:pt x="49" y="11036"/>
                    <a:pt x="84" y="13304"/>
                  </a:cubicBezTo>
                  <a:cubicBezTo>
                    <a:pt x="164" y="18597"/>
                    <a:pt x="272" y="21500"/>
                    <a:pt x="384" y="21600"/>
                  </a:cubicBezTo>
                  <a:lnTo>
                    <a:pt x="21216" y="21600"/>
                  </a:lnTo>
                  <a:cubicBezTo>
                    <a:pt x="21327" y="21457"/>
                    <a:pt x="21434" y="18545"/>
                    <a:pt x="21514" y="13304"/>
                  </a:cubicBezTo>
                  <a:cubicBezTo>
                    <a:pt x="21549" y="11028"/>
                    <a:pt x="21578" y="8393"/>
                    <a:pt x="21600" y="5478"/>
                  </a:cubicBezTo>
                  <a:lnTo>
                    <a:pt x="21502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9191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1" name="Фигура">
              <a:extLst>
                <a:ext uri="{FF2B5EF4-FFF2-40B4-BE49-F238E27FC236}">
                  <a16:creationId xmlns:a16="http://schemas.microsoft.com/office/drawing/2014/main" id="{AD316E2A-B28C-C00C-3674-7D48F937D0C4}"/>
                </a:ext>
              </a:extLst>
            </p:cNvPr>
            <p:cNvSpPr/>
            <p:nvPr/>
          </p:nvSpPr>
          <p:spPr>
            <a:xfrm>
              <a:off x="3962194" y="7646866"/>
              <a:ext cx="3429759" cy="139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7" h="21600" extrusionOk="0">
                  <a:moveTo>
                    <a:pt x="3643" y="0"/>
                  </a:moveTo>
                  <a:lnTo>
                    <a:pt x="3371" y="14510"/>
                  </a:lnTo>
                  <a:cubicBezTo>
                    <a:pt x="3361" y="15415"/>
                    <a:pt x="3288" y="16304"/>
                    <a:pt x="3160" y="17142"/>
                  </a:cubicBezTo>
                  <a:cubicBezTo>
                    <a:pt x="3074" y="17707"/>
                    <a:pt x="2963" y="18253"/>
                    <a:pt x="2798" y="18712"/>
                  </a:cubicBezTo>
                  <a:cubicBezTo>
                    <a:pt x="2623" y="19200"/>
                    <a:pt x="2397" y="19566"/>
                    <a:pt x="2144" y="19762"/>
                  </a:cubicBezTo>
                  <a:cubicBezTo>
                    <a:pt x="1813" y="20018"/>
                    <a:pt x="1481" y="20260"/>
                    <a:pt x="1147" y="20493"/>
                  </a:cubicBezTo>
                  <a:cubicBezTo>
                    <a:pt x="785" y="20744"/>
                    <a:pt x="423" y="20985"/>
                    <a:pt x="59" y="21212"/>
                  </a:cubicBezTo>
                  <a:cubicBezTo>
                    <a:pt x="7" y="21232"/>
                    <a:pt x="-17" y="21374"/>
                    <a:pt x="12" y="21480"/>
                  </a:cubicBezTo>
                  <a:cubicBezTo>
                    <a:pt x="25" y="21527"/>
                    <a:pt x="47" y="21554"/>
                    <a:pt x="70" y="21549"/>
                  </a:cubicBezTo>
                  <a:lnTo>
                    <a:pt x="10096" y="21594"/>
                  </a:lnTo>
                  <a:lnTo>
                    <a:pt x="10096" y="21600"/>
                  </a:lnTo>
                  <a:lnTo>
                    <a:pt x="10783" y="21594"/>
                  </a:lnTo>
                  <a:lnTo>
                    <a:pt x="11470" y="21600"/>
                  </a:lnTo>
                  <a:lnTo>
                    <a:pt x="11470" y="21594"/>
                  </a:lnTo>
                  <a:lnTo>
                    <a:pt x="21496" y="21549"/>
                  </a:lnTo>
                  <a:cubicBezTo>
                    <a:pt x="21519" y="21554"/>
                    <a:pt x="21541" y="21527"/>
                    <a:pt x="21554" y="21480"/>
                  </a:cubicBezTo>
                  <a:cubicBezTo>
                    <a:pt x="21583" y="21374"/>
                    <a:pt x="21559" y="21232"/>
                    <a:pt x="21507" y="21212"/>
                  </a:cubicBezTo>
                  <a:cubicBezTo>
                    <a:pt x="21143" y="20985"/>
                    <a:pt x="20778" y="20744"/>
                    <a:pt x="20417" y="20493"/>
                  </a:cubicBezTo>
                  <a:cubicBezTo>
                    <a:pt x="20083" y="20260"/>
                    <a:pt x="19750" y="20018"/>
                    <a:pt x="19419" y="19762"/>
                  </a:cubicBezTo>
                  <a:cubicBezTo>
                    <a:pt x="19167" y="19566"/>
                    <a:pt x="18943" y="19200"/>
                    <a:pt x="18768" y="18712"/>
                  </a:cubicBezTo>
                  <a:cubicBezTo>
                    <a:pt x="18603" y="18253"/>
                    <a:pt x="18489" y="17707"/>
                    <a:pt x="18403" y="17142"/>
                  </a:cubicBezTo>
                  <a:cubicBezTo>
                    <a:pt x="18276" y="16304"/>
                    <a:pt x="18205" y="15415"/>
                    <a:pt x="18195" y="14510"/>
                  </a:cubicBezTo>
                  <a:lnTo>
                    <a:pt x="17921" y="0"/>
                  </a:lnTo>
                  <a:lnTo>
                    <a:pt x="3643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2" name="Фигура">
              <a:extLst>
                <a:ext uri="{FF2B5EF4-FFF2-40B4-BE49-F238E27FC236}">
                  <a16:creationId xmlns:a16="http://schemas.microsoft.com/office/drawing/2014/main" id="{A6CE3A14-7B76-6CDD-8DFE-4394C39BB724}"/>
                </a:ext>
              </a:extLst>
            </p:cNvPr>
            <p:cNvSpPr/>
            <p:nvPr/>
          </p:nvSpPr>
          <p:spPr>
            <a:xfrm>
              <a:off x="4523266" y="7646866"/>
              <a:ext cx="2307934" cy="40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424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A9A9A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3" name="Фигура">
              <a:extLst>
                <a:ext uri="{FF2B5EF4-FFF2-40B4-BE49-F238E27FC236}">
                  <a16:creationId xmlns:a16="http://schemas.microsoft.com/office/drawing/2014/main" id="{F080575F-A0BF-4611-87DB-53E3170670E7}"/>
                </a:ext>
              </a:extLst>
            </p:cNvPr>
            <p:cNvSpPr/>
            <p:nvPr/>
          </p:nvSpPr>
          <p:spPr>
            <a:xfrm>
              <a:off x="0" y="0"/>
              <a:ext cx="11343922" cy="6785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8" y="0"/>
                  </a:moveTo>
                  <a:cubicBezTo>
                    <a:pt x="547" y="0"/>
                    <a:pt x="436" y="1"/>
                    <a:pt x="318" y="63"/>
                  </a:cubicBezTo>
                  <a:cubicBezTo>
                    <a:pt x="188" y="143"/>
                    <a:pt x="85" y="314"/>
                    <a:pt x="38" y="531"/>
                  </a:cubicBezTo>
                  <a:cubicBezTo>
                    <a:pt x="0" y="729"/>
                    <a:pt x="0" y="917"/>
                    <a:pt x="0" y="128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291"/>
                  </a:lnTo>
                  <a:cubicBezTo>
                    <a:pt x="21600" y="917"/>
                    <a:pt x="21600" y="729"/>
                    <a:pt x="21562" y="531"/>
                  </a:cubicBezTo>
                  <a:cubicBezTo>
                    <a:pt x="21515" y="314"/>
                    <a:pt x="21412" y="143"/>
                    <a:pt x="21282" y="63"/>
                  </a:cubicBezTo>
                  <a:cubicBezTo>
                    <a:pt x="21163" y="0"/>
                    <a:pt x="21052" y="0"/>
                    <a:pt x="20832" y="0"/>
                  </a:cubicBezTo>
                  <a:lnTo>
                    <a:pt x="768" y="0"/>
                  </a:lnTo>
                  <a:close/>
                  <a:moveTo>
                    <a:pt x="930" y="1457"/>
                  </a:moveTo>
                  <a:lnTo>
                    <a:pt x="20670" y="1457"/>
                  </a:lnTo>
                  <a:cubicBezTo>
                    <a:pt x="20685" y="1457"/>
                    <a:pt x="20693" y="1458"/>
                    <a:pt x="20700" y="1462"/>
                  </a:cubicBezTo>
                  <a:cubicBezTo>
                    <a:pt x="20709" y="1467"/>
                    <a:pt x="20716" y="1479"/>
                    <a:pt x="20719" y="1494"/>
                  </a:cubicBezTo>
                  <a:cubicBezTo>
                    <a:pt x="20722" y="1507"/>
                    <a:pt x="20722" y="1519"/>
                    <a:pt x="20722" y="1544"/>
                  </a:cubicBezTo>
                  <a:lnTo>
                    <a:pt x="20722" y="20006"/>
                  </a:lnTo>
                  <a:cubicBezTo>
                    <a:pt x="20722" y="20031"/>
                    <a:pt x="20722" y="20044"/>
                    <a:pt x="20719" y="20057"/>
                  </a:cubicBezTo>
                  <a:cubicBezTo>
                    <a:pt x="20716" y="20071"/>
                    <a:pt x="20709" y="20083"/>
                    <a:pt x="20700" y="20089"/>
                  </a:cubicBezTo>
                  <a:cubicBezTo>
                    <a:pt x="20693" y="20093"/>
                    <a:pt x="20685" y="20092"/>
                    <a:pt x="20670" y="20092"/>
                  </a:cubicBezTo>
                  <a:lnTo>
                    <a:pt x="930" y="20092"/>
                  </a:lnTo>
                  <a:cubicBezTo>
                    <a:pt x="915" y="20092"/>
                    <a:pt x="907" y="20093"/>
                    <a:pt x="900" y="20089"/>
                  </a:cubicBezTo>
                  <a:cubicBezTo>
                    <a:pt x="891" y="20083"/>
                    <a:pt x="884" y="20071"/>
                    <a:pt x="881" y="20057"/>
                  </a:cubicBezTo>
                  <a:cubicBezTo>
                    <a:pt x="878" y="20044"/>
                    <a:pt x="878" y="20031"/>
                    <a:pt x="878" y="20006"/>
                  </a:cubicBezTo>
                  <a:lnTo>
                    <a:pt x="878" y="1543"/>
                  </a:lnTo>
                  <a:cubicBezTo>
                    <a:pt x="878" y="1518"/>
                    <a:pt x="878" y="1507"/>
                    <a:pt x="881" y="1494"/>
                  </a:cubicBezTo>
                  <a:cubicBezTo>
                    <a:pt x="884" y="1479"/>
                    <a:pt x="891" y="1467"/>
                    <a:pt x="900" y="1462"/>
                  </a:cubicBezTo>
                  <a:cubicBezTo>
                    <a:pt x="907" y="1458"/>
                    <a:pt x="915" y="1457"/>
                    <a:pt x="930" y="1457"/>
                  </a:cubicBezTo>
                  <a:close/>
                </a:path>
              </a:pathLst>
            </a:custGeom>
            <a:solidFill>
              <a:srgbClr val="13131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4" name="Кружок">
              <a:extLst>
                <a:ext uri="{FF2B5EF4-FFF2-40B4-BE49-F238E27FC236}">
                  <a16:creationId xmlns:a16="http://schemas.microsoft.com/office/drawing/2014/main" id="{FDA54289-B03E-8E4D-9228-6C08CFCBB470}"/>
                </a:ext>
              </a:extLst>
            </p:cNvPr>
            <p:cNvSpPr/>
            <p:nvPr/>
          </p:nvSpPr>
          <p:spPr>
            <a:xfrm>
              <a:off x="5619323" y="143517"/>
              <a:ext cx="111390" cy="111395"/>
            </a:xfrm>
            <a:prstGeom prst="ellipse">
              <a:avLst/>
            </a:prstGeom>
            <a:solidFill>
              <a:srgbClr val="41404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5" name="Фигура">
              <a:extLst>
                <a:ext uri="{FF2B5EF4-FFF2-40B4-BE49-F238E27FC236}">
                  <a16:creationId xmlns:a16="http://schemas.microsoft.com/office/drawing/2014/main" id="{E4B3D395-DB6D-05CD-7786-18A627F85615}"/>
                </a:ext>
              </a:extLst>
            </p:cNvPr>
            <p:cNvSpPr/>
            <p:nvPr/>
          </p:nvSpPr>
          <p:spPr>
            <a:xfrm>
              <a:off x="0" y="6738228"/>
              <a:ext cx="11343399" cy="1057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6" extrusionOk="0">
                  <a:moveTo>
                    <a:pt x="0" y="0"/>
                  </a:moveTo>
                  <a:lnTo>
                    <a:pt x="0" y="13322"/>
                  </a:lnTo>
                  <a:cubicBezTo>
                    <a:pt x="0" y="15721"/>
                    <a:pt x="0" y="16916"/>
                    <a:pt x="38" y="18190"/>
                  </a:cubicBezTo>
                  <a:cubicBezTo>
                    <a:pt x="85" y="19584"/>
                    <a:pt x="188" y="20689"/>
                    <a:pt x="318" y="21196"/>
                  </a:cubicBezTo>
                  <a:cubicBezTo>
                    <a:pt x="436" y="21600"/>
                    <a:pt x="548" y="21596"/>
                    <a:pt x="769" y="21596"/>
                  </a:cubicBezTo>
                  <a:lnTo>
                    <a:pt x="20828" y="21596"/>
                  </a:lnTo>
                  <a:cubicBezTo>
                    <a:pt x="21052" y="21596"/>
                    <a:pt x="21164" y="21600"/>
                    <a:pt x="21283" y="21196"/>
                  </a:cubicBezTo>
                  <a:cubicBezTo>
                    <a:pt x="21413" y="20689"/>
                    <a:pt x="21515" y="19584"/>
                    <a:pt x="21562" y="18190"/>
                  </a:cubicBezTo>
                  <a:cubicBezTo>
                    <a:pt x="21600" y="16916"/>
                    <a:pt x="21600" y="15722"/>
                    <a:pt x="21600" y="13360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</p:grpSp>
      <p:sp>
        <p:nvSpPr>
          <p:cNvPr id="58" name="Shape">
            <a:extLst>
              <a:ext uri="{FF2B5EF4-FFF2-40B4-BE49-F238E27FC236}">
                <a16:creationId xmlns:a16="http://schemas.microsoft.com/office/drawing/2014/main" id="{8F9C1C6A-697F-E473-7411-B3A339D190AC}"/>
              </a:ext>
            </a:extLst>
          </p:cNvPr>
          <p:cNvSpPr>
            <a:spLocks/>
          </p:cNvSpPr>
          <p:nvPr/>
        </p:nvSpPr>
        <p:spPr>
          <a:xfrm rot="10800000">
            <a:off x="6095999" y="3975100"/>
            <a:ext cx="5937538" cy="2749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229" y="0"/>
                </a:moveTo>
                <a:lnTo>
                  <a:pt x="19371" y="0"/>
                </a:lnTo>
                <a:cubicBezTo>
                  <a:pt x="19698" y="0"/>
                  <a:pt x="19959" y="0"/>
                  <a:pt x="20172" y="19"/>
                </a:cubicBezTo>
                <a:cubicBezTo>
                  <a:pt x="20385" y="38"/>
                  <a:pt x="20548" y="76"/>
                  <a:pt x="20679" y="151"/>
                </a:cubicBezTo>
                <a:cubicBezTo>
                  <a:pt x="20868" y="246"/>
                  <a:pt x="21036" y="397"/>
                  <a:pt x="21175" y="589"/>
                </a:cubicBezTo>
                <a:cubicBezTo>
                  <a:pt x="21313" y="781"/>
                  <a:pt x="21422" y="1015"/>
                  <a:pt x="21491" y="1276"/>
                </a:cubicBezTo>
                <a:cubicBezTo>
                  <a:pt x="21545" y="1457"/>
                  <a:pt x="21573" y="1684"/>
                  <a:pt x="21586" y="1978"/>
                </a:cubicBezTo>
                <a:cubicBezTo>
                  <a:pt x="21600" y="2273"/>
                  <a:pt x="21600" y="2635"/>
                  <a:pt x="21600" y="3088"/>
                </a:cubicBezTo>
                <a:lnTo>
                  <a:pt x="21588" y="21600"/>
                </a:lnTo>
                <a:lnTo>
                  <a:pt x="2229" y="21600"/>
                </a:lnTo>
                <a:cubicBezTo>
                  <a:pt x="1902" y="21600"/>
                  <a:pt x="1641" y="21600"/>
                  <a:pt x="1428" y="21581"/>
                </a:cubicBezTo>
                <a:cubicBezTo>
                  <a:pt x="1215" y="21562"/>
                  <a:pt x="1052" y="21524"/>
                  <a:pt x="921" y="21449"/>
                </a:cubicBezTo>
                <a:cubicBezTo>
                  <a:pt x="732" y="21354"/>
                  <a:pt x="564" y="21203"/>
                  <a:pt x="425" y="21011"/>
                </a:cubicBezTo>
                <a:cubicBezTo>
                  <a:pt x="287" y="20819"/>
                  <a:pt x="178" y="20585"/>
                  <a:pt x="109" y="20324"/>
                </a:cubicBezTo>
                <a:cubicBezTo>
                  <a:pt x="55" y="20143"/>
                  <a:pt x="27" y="19916"/>
                  <a:pt x="14" y="19622"/>
                </a:cubicBezTo>
                <a:cubicBezTo>
                  <a:pt x="0" y="19327"/>
                  <a:pt x="0" y="18965"/>
                  <a:pt x="0" y="18512"/>
                </a:cubicBezTo>
                <a:lnTo>
                  <a:pt x="0" y="3088"/>
                </a:lnTo>
                <a:cubicBezTo>
                  <a:pt x="0" y="2635"/>
                  <a:pt x="0" y="2273"/>
                  <a:pt x="14" y="1978"/>
                </a:cubicBezTo>
                <a:cubicBezTo>
                  <a:pt x="27" y="1684"/>
                  <a:pt x="55" y="1457"/>
                  <a:pt x="109" y="1276"/>
                </a:cubicBezTo>
                <a:cubicBezTo>
                  <a:pt x="178" y="1015"/>
                  <a:pt x="287" y="781"/>
                  <a:pt x="425" y="589"/>
                </a:cubicBezTo>
                <a:cubicBezTo>
                  <a:pt x="564" y="397"/>
                  <a:pt x="732" y="246"/>
                  <a:pt x="921" y="151"/>
                </a:cubicBezTo>
                <a:cubicBezTo>
                  <a:pt x="1052" y="76"/>
                  <a:pt x="1215" y="38"/>
                  <a:pt x="1428" y="19"/>
                </a:cubicBezTo>
                <a:cubicBezTo>
                  <a:pt x="1641" y="0"/>
                  <a:pt x="1902" y="0"/>
                  <a:pt x="222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1F441E-302F-767D-0810-537B39E386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699" y="186223"/>
            <a:ext cx="5814670" cy="972084"/>
          </a:xfrm>
          <a:prstGeom prst="rect">
            <a:avLst/>
          </a:prstGeom>
        </p:spPr>
      </p:pic>
      <p:sp>
        <p:nvSpPr>
          <p:cNvPr id="56" name="Tristique senectus et netus">
            <a:extLst>
              <a:ext uri="{FF2B5EF4-FFF2-40B4-BE49-F238E27FC236}">
                <a16:creationId xmlns:a16="http://schemas.microsoft.com/office/drawing/2014/main" id="{1E956544-EAE7-DD7C-E347-7203217E2AF3}"/>
              </a:ext>
            </a:extLst>
          </p:cNvPr>
          <p:cNvSpPr txBox="1"/>
          <p:nvPr/>
        </p:nvSpPr>
        <p:spPr>
          <a:xfrm>
            <a:off x="6260134" y="4233200"/>
            <a:ext cx="5511800" cy="2069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3600" dirty="0">
                <a:solidFill>
                  <a:schemeClr val="accent4">
                    <a:lumMod val="60000"/>
                    <a:lumOff val="40000"/>
                  </a:schemeClr>
                </a:solidFill>
                <a:latin typeface="Nunito SemiBold" pitchFamily="2" charset="0"/>
              </a:rPr>
              <a:t>“Trailer Hitch”</a:t>
            </a:r>
          </a:p>
          <a:p>
            <a:pPr algn="ctr"/>
            <a:r>
              <a:rPr lang="en-GB" sz="3600" dirty="0">
                <a:solidFill>
                  <a:schemeClr val="tx1"/>
                </a:solidFill>
                <a:latin typeface="Nunito SemiBold" pitchFamily="2" charset="0"/>
              </a:rPr>
              <a:t>CAD model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Nunito SemiBold" pitchFamily="2" charset="0"/>
              </a:rPr>
              <a:t>Export model</a:t>
            </a:r>
          </a:p>
        </p:txBody>
      </p:sp>
      <p:sp>
        <p:nvSpPr>
          <p:cNvPr id="3" name="Tristique senectus et netus">
            <a:extLst>
              <a:ext uri="{FF2B5EF4-FFF2-40B4-BE49-F238E27FC236}">
                <a16:creationId xmlns:a16="http://schemas.microsoft.com/office/drawing/2014/main" id="{B3ED7CED-A062-BB4D-47B1-0E6B8A0D72E9}"/>
              </a:ext>
            </a:extLst>
          </p:cNvPr>
          <p:cNvSpPr txBox="1"/>
          <p:nvPr/>
        </p:nvSpPr>
        <p:spPr>
          <a:xfrm>
            <a:off x="8275982" y="1316315"/>
            <a:ext cx="3495951" cy="8258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Nunito SemiBold" pitchFamily="2" charset="0"/>
              </a:rPr>
              <a:t>Keywords: FEA, ANSYS Workbench, installation, </a:t>
            </a:r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F8D35A0A-AF60-3A7B-91EF-C48B233F4A47}"/>
              </a:ext>
            </a:extLst>
          </p:cNvPr>
          <p:cNvSpPr/>
          <p:nvPr/>
        </p:nvSpPr>
        <p:spPr>
          <a:xfrm>
            <a:off x="8097078" y="1358900"/>
            <a:ext cx="3936459" cy="2499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5" h="21582" extrusionOk="0">
                <a:moveTo>
                  <a:pt x="7430" y="1368"/>
                </a:moveTo>
                <a:cubicBezTo>
                  <a:pt x="7455" y="1062"/>
                  <a:pt x="7375" y="756"/>
                  <a:pt x="7205" y="509"/>
                </a:cubicBezTo>
                <a:cubicBezTo>
                  <a:pt x="6984" y="188"/>
                  <a:pt x="6635" y="-1"/>
                  <a:pt x="6265" y="0"/>
                </a:cubicBezTo>
                <a:lnTo>
                  <a:pt x="1975" y="6"/>
                </a:lnTo>
                <a:cubicBezTo>
                  <a:pt x="1439" y="-3"/>
                  <a:pt x="923" y="228"/>
                  <a:pt x="549" y="645"/>
                </a:cubicBezTo>
                <a:cubicBezTo>
                  <a:pt x="187" y="1049"/>
                  <a:pt x="-11" y="1594"/>
                  <a:pt x="0" y="2158"/>
                </a:cubicBezTo>
                <a:lnTo>
                  <a:pt x="1" y="19184"/>
                </a:lnTo>
                <a:cubicBezTo>
                  <a:pt x="-6" y="19492"/>
                  <a:pt x="31" y="19795"/>
                  <a:pt x="109" y="20085"/>
                </a:cubicBezTo>
                <a:cubicBezTo>
                  <a:pt x="185" y="20366"/>
                  <a:pt x="299" y="20638"/>
                  <a:pt x="471" y="20874"/>
                </a:cubicBezTo>
                <a:cubicBezTo>
                  <a:pt x="841" y="21379"/>
                  <a:pt x="1411" y="21580"/>
                  <a:pt x="2015" y="21582"/>
                </a:cubicBezTo>
                <a:lnTo>
                  <a:pt x="19580" y="21576"/>
                </a:lnTo>
                <a:cubicBezTo>
                  <a:pt x="20174" y="21592"/>
                  <a:pt x="20742" y="21314"/>
                  <a:pt x="21123" y="20821"/>
                </a:cubicBezTo>
                <a:cubicBezTo>
                  <a:pt x="21428" y="20427"/>
                  <a:pt x="21589" y="19925"/>
                  <a:pt x="21574" y="19411"/>
                </a:cubicBezTo>
                <a:lnTo>
                  <a:pt x="21564" y="2063"/>
                </a:lnTo>
                <a:cubicBezTo>
                  <a:pt x="21569" y="1507"/>
                  <a:pt x="21364" y="974"/>
                  <a:pt x="20996" y="588"/>
                </a:cubicBezTo>
                <a:cubicBezTo>
                  <a:pt x="20626" y="198"/>
                  <a:pt x="20123" y="-8"/>
                  <a:pt x="19608" y="18"/>
                </a:cubicBezTo>
                <a:lnTo>
                  <a:pt x="15315" y="39"/>
                </a:lnTo>
                <a:cubicBezTo>
                  <a:pt x="15003" y="12"/>
                  <a:pt x="14696" y="131"/>
                  <a:pt x="14471" y="365"/>
                </a:cubicBezTo>
                <a:cubicBezTo>
                  <a:pt x="14260" y="583"/>
                  <a:pt x="14139" y="884"/>
                  <a:pt x="14135" y="1200"/>
                </a:cubicBezTo>
                <a:lnTo>
                  <a:pt x="14124" y="2388"/>
                </a:lnTo>
                <a:cubicBezTo>
                  <a:pt x="14118" y="4357"/>
                  <a:pt x="12658" y="5958"/>
                  <a:pt x="10841" y="5987"/>
                </a:cubicBezTo>
                <a:cubicBezTo>
                  <a:pt x="9001" y="6018"/>
                  <a:pt x="7485" y="4429"/>
                  <a:pt x="7451" y="2435"/>
                </a:cubicBezTo>
                <a:lnTo>
                  <a:pt x="7430" y="13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 sz="3200" dirty="0">
              <a:solidFill>
                <a:srgbClr val="FFFFFF"/>
              </a:solidFill>
            </a:endParaRPr>
          </a:p>
        </p:txBody>
      </p:sp>
      <p:sp>
        <p:nvSpPr>
          <p:cNvPr id="6" name="Tristique senectus et netus">
            <a:extLst>
              <a:ext uri="{FF2B5EF4-FFF2-40B4-BE49-F238E27FC236}">
                <a16:creationId xmlns:a16="http://schemas.microsoft.com/office/drawing/2014/main" id="{C0279F01-EE08-8E02-1322-4C4E440E8054}"/>
              </a:ext>
            </a:extLst>
          </p:cNvPr>
          <p:cNvSpPr txBox="1"/>
          <p:nvPr/>
        </p:nvSpPr>
        <p:spPr>
          <a:xfrm>
            <a:off x="8275982" y="2065527"/>
            <a:ext cx="3647387" cy="10859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#ANSYS Workbench</a:t>
            </a:r>
            <a:br>
              <a:rPr lang="en-GB" sz="1800" dirty="0">
                <a:solidFill>
                  <a:schemeClr val="bg1"/>
                </a:solidFill>
                <a:latin typeface="Nunito SemiBold" pitchFamily="2" charset="0"/>
              </a:rPr>
            </a:br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#SpaceClaim</a:t>
            </a:r>
          </a:p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#Cut Geometry</a:t>
            </a:r>
          </a:p>
        </p:txBody>
      </p:sp>
      <p:sp>
        <p:nvSpPr>
          <p:cNvPr id="7" name="Tristique senectus et netus">
            <a:extLst>
              <a:ext uri="{FF2B5EF4-FFF2-40B4-BE49-F238E27FC236}">
                <a16:creationId xmlns:a16="http://schemas.microsoft.com/office/drawing/2014/main" id="{BFB291C1-E6FA-E84B-71CA-C35609776875}"/>
              </a:ext>
            </a:extLst>
          </p:cNvPr>
          <p:cNvSpPr txBox="1"/>
          <p:nvPr/>
        </p:nvSpPr>
        <p:spPr>
          <a:xfrm>
            <a:off x="9448799" y="1384991"/>
            <a:ext cx="1225827" cy="4211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Nunito SemiBold" pitchFamily="2" charset="0"/>
              </a:rPr>
              <a:t>Keywords</a:t>
            </a:r>
          </a:p>
        </p:txBody>
      </p:sp>
    </p:spTree>
    <p:extLst>
      <p:ext uri="{BB962C8B-B14F-4D97-AF65-F5344CB8AC3E}">
        <p14:creationId xmlns:p14="http://schemas.microsoft.com/office/powerpoint/2010/main" val="2071756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45AC9AC-7146-E18C-2096-E22ED6871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17131" y="1767131"/>
            <a:ext cx="6005177" cy="336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">
            <a:extLst>
              <a:ext uri="{FF2B5EF4-FFF2-40B4-BE49-F238E27FC236}">
                <a16:creationId xmlns:a16="http://schemas.microsoft.com/office/drawing/2014/main" id="{871D3B5F-B957-322C-4746-7235A356414A}"/>
              </a:ext>
            </a:extLst>
          </p:cNvPr>
          <p:cNvGrpSpPr/>
          <p:nvPr/>
        </p:nvGrpSpPr>
        <p:grpSpPr>
          <a:xfrm>
            <a:off x="743538" y="1358900"/>
            <a:ext cx="7219361" cy="5499100"/>
            <a:chOff x="0" y="0"/>
            <a:chExt cx="11343921" cy="9072722"/>
          </a:xfrm>
        </p:grpSpPr>
        <p:sp>
          <p:nvSpPr>
            <p:cNvPr id="10" name="Фигура">
              <a:extLst>
                <a:ext uri="{FF2B5EF4-FFF2-40B4-BE49-F238E27FC236}">
                  <a16:creationId xmlns:a16="http://schemas.microsoft.com/office/drawing/2014/main" id="{E11695C4-6A84-4107-AF29-E82BE389A5DA}"/>
                </a:ext>
              </a:extLst>
            </p:cNvPr>
            <p:cNvSpPr/>
            <p:nvPr/>
          </p:nvSpPr>
          <p:spPr>
            <a:xfrm>
              <a:off x="3963622" y="9021812"/>
              <a:ext cx="3425008" cy="50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" y="0"/>
                  </a:moveTo>
                  <a:lnTo>
                    <a:pt x="0" y="5478"/>
                  </a:lnTo>
                  <a:cubicBezTo>
                    <a:pt x="21" y="8389"/>
                    <a:pt x="49" y="11036"/>
                    <a:pt x="84" y="13304"/>
                  </a:cubicBezTo>
                  <a:cubicBezTo>
                    <a:pt x="164" y="18597"/>
                    <a:pt x="272" y="21500"/>
                    <a:pt x="384" y="21600"/>
                  </a:cubicBezTo>
                  <a:lnTo>
                    <a:pt x="21216" y="21600"/>
                  </a:lnTo>
                  <a:cubicBezTo>
                    <a:pt x="21327" y="21457"/>
                    <a:pt x="21434" y="18545"/>
                    <a:pt x="21514" y="13304"/>
                  </a:cubicBezTo>
                  <a:cubicBezTo>
                    <a:pt x="21549" y="11028"/>
                    <a:pt x="21578" y="8393"/>
                    <a:pt x="21600" y="5478"/>
                  </a:cubicBezTo>
                  <a:lnTo>
                    <a:pt x="21502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9191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1" name="Фигура">
              <a:extLst>
                <a:ext uri="{FF2B5EF4-FFF2-40B4-BE49-F238E27FC236}">
                  <a16:creationId xmlns:a16="http://schemas.microsoft.com/office/drawing/2014/main" id="{AD316E2A-B28C-C00C-3674-7D48F937D0C4}"/>
                </a:ext>
              </a:extLst>
            </p:cNvPr>
            <p:cNvSpPr/>
            <p:nvPr/>
          </p:nvSpPr>
          <p:spPr>
            <a:xfrm>
              <a:off x="3962194" y="7646866"/>
              <a:ext cx="3429759" cy="139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7" h="21600" extrusionOk="0">
                  <a:moveTo>
                    <a:pt x="3643" y="0"/>
                  </a:moveTo>
                  <a:lnTo>
                    <a:pt x="3371" y="14510"/>
                  </a:lnTo>
                  <a:cubicBezTo>
                    <a:pt x="3361" y="15415"/>
                    <a:pt x="3288" y="16304"/>
                    <a:pt x="3160" y="17142"/>
                  </a:cubicBezTo>
                  <a:cubicBezTo>
                    <a:pt x="3074" y="17707"/>
                    <a:pt x="2963" y="18253"/>
                    <a:pt x="2798" y="18712"/>
                  </a:cubicBezTo>
                  <a:cubicBezTo>
                    <a:pt x="2623" y="19200"/>
                    <a:pt x="2397" y="19566"/>
                    <a:pt x="2144" y="19762"/>
                  </a:cubicBezTo>
                  <a:cubicBezTo>
                    <a:pt x="1813" y="20018"/>
                    <a:pt x="1481" y="20260"/>
                    <a:pt x="1147" y="20493"/>
                  </a:cubicBezTo>
                  <a:cubicBezTo>
                    <a:pt x="785" y="20744"/>
                    <a:pt x="423" y="20985"/>
                    <a:pt x="59" y="21212"/>
                  </a:cubicBezTo>
                  <a:cubicBezTo>
                    <a:pt x="7" y="21232"/>
                    <a:pt x="-17" y="21374"/>
                    <a:pt x="12" y="21480"/>
                  </a:cubicBezTo>
                  <a:cubicBezTo>
                    <a:pt x="25" y="21527"/>
                    <a:pt x="47" y="21554"/>
                    <a:pt x="70" y="21549"/>
                  </a:cubicBezTo>
                  <a:lnTo>
                    <a:pt x="10096" y="21594"/>
                  </a:lnTo>
                  <a:lnTo>
                    <a:pt x="10096" y="21600"/>
                  </a:lnTo>
                  <a:lnTo>
                    <a:pt x="10783" y="21594"/>
                  </a:lnTo>
                  <a:lnTo>
                    <a:pt x="11470" y="21600"/>
                  </a:lnTo>
                  <a:lnTo>
                    <a:pt x="11470" y="21594"/>
                  </a:lnTo>
                  <a:lnTo>
                    <a:pt x="21496" y="21549"/>
                  </a:lnTo>
                  <a:cubicBezTo>
                    <a:pt x="21519" y="21554"/>
                    <a:pt x="21541" y="21527"/>
                    <a:pt x="21554" y="21480"/>
                  </a:cubicBezTo>
                  <a:cubicBezTo>
                    <a:pt x="21583" y="21374"/>
                    <a:pt x="21559" y="21232"/>
                    <a:pt x="21507" y="21212"/>
                  </a:cubicBezTo>
                  <a:cubicBezTo>
                    <a:pt x="21143" y="20985"/>
                    <a:pt x="20778" y="20744"/>
                    <a:pt x="20417" y="20493"/>
                  </a:cubicBezTo>
                  <a:cubicBezTo>
                    <a:pt x="20083" y="20260"/>
                    <a:pt x="19750" y="20018"/>
                    <a:pt x="19419" y="19762"/>
                  </a:cubicBezTo>
                  <a:cubicBezTo>
                    <a:pt x="19167" y="19566"/>
                    <a:pt x="18943" y="19200"/>
                    <a:pt x="18768" y="18712"/>
                  </a:cubicBezTo>
                  <a:cubicBezTo>
                    <a:pt x="18603" y="18253"/>
                    <a:pt x="18489" y="17707"/>
                    <a:pt x="18403" y="17142"/>
                  </a:cubicBezTo>
                  <a:cubicBezTo>
                    <a:pt x="18276" y="16304"/>
                    <a:pt x="18205" y="15415"/>
                    <a:pt x="18195" y="14510"/>
                  </a:cubicBezTo>
                  <a:lnTo>
                    <a:pt x="17921" y="0"/>
                  </a:lnTo>
                  <a:lnTo>
                    <a:pt x="3643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2" name="Фигура">
              <a:extLst>
                <a:ext uri="{FF2B5EF4-FFF2-40B4-BE49-F238E27FC236}">
                  <a16:creationId xmlns:a16="http://schemas.microsoft.com/office/drawing/2014/main" id="{A6CE3A14-7B76-6CDD-8DFE-4394C39BB724}"/>
                </a:ext>
              </a:extLst>
            </p:cNvPr>
            <p:cNvSpPr/>
            <p:nvPr/>
          </p:nvSpPr>
          <p:spPr>
            <a:xfrm>
              <a:off x="4523266" y="7646866"/>
              <a:ext cx="2307934" cy="40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424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A9A9A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3" name="Фигура">
              <a:extLst>
                <a:ext uri="{FF2B5EF4-FFF2-40B4-BE49-F238E27FC236}">
                  <a16:creationId xmlns:a16="http://schemas.microsoft.com/office/drawing/2014/main" id="{F080575F-A0BF-4611-87DB-53E3170670E7}"/>
                </a:ext>
              </a:extLst>
            </p:cNvPr>
            <p:cNvSpPr/>
            <p:nvPr/>
          </p:nvSpPr>
          <p:spPr>
            <a:xfrm>
              <a:off x="0" y="0"/>
              <a:ext cx="11343922" cy="6785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8" y="0"/>
                  </a:moveTo>
                  <a:cubicBezTo>
                    <a:pt x="547" y="0"/>
                    <a:pt x="436" y="1"/>
                    <a:pt x="318" y="63"/>
                  </a:cubicBezTo>
                  <a:cubicBezTo>
                    <a:pt x="188" y="143"/>
                    <a:pt x="85" y="314"/>
                    <a:pt x="38" y="531"/>
                  </a:cubicBezTo>
                  <a:cubicBezTo>
                    <a:pt x="0" y="729"/>
                    <a:pt x="0" y="917"/>
                    <a:pt x="0" y="128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291"/>
                  </a:lnTo>
                  <a:cubicBezTo>
                    <a:pt x="21600" y="917"/>
                    <a:pt x="21600" y="729"/>
                    <a:pt x="21562" y="531"/>
                  </a:cubicBezTo>
                  <a:cubicBezTo>
                    <a:pt x="21515" y="314"/>
                    <a:pt x="21412" y="143"/>
                    <a:pt x="21282" y="63"/>
                  </a:cubicBezTo>
                  <a:cubicBezTo>
                    <a:pt x="21163" y="0"/>
                    <a:pt x="21052" y="0"/>
                    <a:pt x="20832" y="0"/>
                  </a:cubicBezTo>
                  <a:lnTo>
                    <a:pt x="768" y="0"/>
                  </a:lnTo>
                  <a:close/>
                  <a:moveTo>
                    <a:pt x="930" y="1457"/>
                  </a:moveTo>
                  <a:lnTo>
                    <a:pt x="20670" y="1457"/>
                  </a:lnTo>
                  <a:cubicBezTo>
                    <a:pt x="20685" y="1457"/>
                    <a:pt x="20693" y="1458"/>
                    <a:pt x="20700" y="1462"/>
                  </a:cubicBezTo>
                  <a:cubicBezTo>
                    <a:pt x="20709" y="1467"/>
                    <a:pt x="20716" y="1479"/>
                    <a:pt x="20719" y="1494"/>
                  </a:cubicBezTo>
                  <a:cubicBezTo>
                    <a:pt x="20722" y="1507"/>
                    <a:pt x="20722" y="1519"/>
                    <a:pt x="20722" y="1544"/>
                  </a:cubicBezTo>
                  <a:lnTo>
                    <a:pt x="20722" y="20006"/>
                  </a:lnTo>
                  <a:cubicBezTo>
                    <a:pt x="20722" y="20031"/>
                    <a:pt x="20722" y="20044"/>
                    <a:pt x="20719" y="20057"/>
                  </a:cubicBezTo>
                  <a:cubicBezTo>
                    <a:pt x="20716" y="20071"/>
                    <a:pt x="20709" y="20083"/>
                    <a:pt x="20700" y="20089"/>
                  </a:cubicBezTo>
                  <a:cubicBezTo>
                    <a:pt x="20693" y="20093"/>
                    <a:pt x="20685" y="20092"/>
                    <a:pt x="20670" y="20092"/>
                  </a:cubicBezTo>
                  <a:lnTo>
                    <a:pt x="930" y="20092"/>
                  </a:lnTo>
                  <a:cubicBezTo>
                    <a:pt x="915" y="20092"/>
                    <a:pt x="907" y="20093"/>
                    <a:pt x="900" y="20089"/>
                  </a:cubicBezTo>
                  <a:cubicBezTo>
                    <a:pt x="891" y="20083"/>
                    <a:pt x="884" y="20071"/>
                    <a:pt x="881" y="20057"/>
                  </a:cubicBezTo>
                  <a:cubicBezTo>
                    <a:pt x="878" y="20044"/>
                    <a:pt x="878" y="20031"/>
                    <a:pt x="878" y="20006"/>
                  </a:cubicBezTo>
                  <a:lnTo>
                    <a:pt x="878" y="1543"/>
                  </a:lnTo>
                  <a:cubicBezTo>
                    <a:pt x="878" y="1518"/>
                    <a:pt x="878" y="1507"/>
                    <a:pt x="881" y="1494"/>
                  </a:cubicBezTo>
                  <a:cubicBezTo>
                    <a:pt x="884" y="1479"/>
                    <a:pt x="891" y="1467"/>
                    <a:pt x="900" y="1462"/>
                  </a:cubicBezTo>
                  <a:cubicBezTo>
                    <a:pt x="907" y="1458"/>
                    <a:pt x="915" y="1457"/>
                    <a:pt x="930" y="1457"/>
                  </a:cubicBezTo>
                  <a:close/>
                </a:path>
              </a:pathLst>
            </a:custGeom>
            <a:solidFill>
              <a:srgbClr val="13131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4" name="Кружок">
              <a:extLst>
                <a:ext uri="{FF2B5EF4-FFF2-40B4-BE49-F238E27FC236}">
                  <a16:creationId xmlns:a16="http://schemas.microsoft.com/office/drawing/2014/main" id="{FDA54289-B03E-8E4D-9228-6C08CFCBB470}"/>
                </a:ext>
              </a:extLst>
            </p:cNvPr>
            <p:cNvSpPr/>
            <p:nvPr/>
          </p:nvSpPr>
          <p:spPr>
            <a:xfrm>
              <a:off x="5619323" y="143517"/>
              <a:ext cx="111390" cy="111395"/>
            </a:xfrm>
            <a:prstGeom prst="ellipse">
              <a:avLst/>
            </a:prstGeom>
            <a:solidFill>
              <a:srgbClr val="41404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5" name="Фигура">
              <a:extLst>
                <a:ext uri="{FF2B5EF4-FFF2-40B4-BE49-F238E27FC236}">
                  <a16:creationId xmlns:a16="http://schemas.microsoft.com/office/drawing/2014/main" id="{E4B3D395-DB6D-05CD-7786-18A627F85615}"/>
                </a:ext>
              </a:extLst>
            </p:cNvPr>
            <p:cNvSpPr/>
            <p:nvPr/>
          </p:nvSpPr>
          <p:spPr>
            <a:xfrm>
              <a:off x="0" y="6738228"/>
              <a:ext cx="11343399" cy="1057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6" extrusionOk="0">
                  <a:moveTo>
                    <a:pt x="0" y="0"/>
                  </a:moveTo>
                  <a:lnTo>
                    <a:pt x="0" y="13322"/>
                  </a:lnTo>
                  <a:cubicBezTo>
                    <a:pt x="0" y="15721"/>
                    <a:pt x="0" y="16916"/>
                    <a:pt x="38" y="18190"/>
                  </a:cubicBezTo>
                  <a:cubicBezTo>
                    <a:pt x="85" y="19584"/>
                    <a:pt x="188" y="20689"/>
                    <a:pt x="318" y="21196"/>
                  </a:cubicBezTo>
                  <a:cubicBezTo>
                    <a:pt x="436" y="21600"/>
                    <a:pt x="548" y="21596"/>
                    <a:pt x="769" y="21596"/>
                  </a:cubicBezTo>
                  <a:lnTo>
                    <a:pt x="20828" y="21596"/>
                  </a:lnTo>
                  <a:cubicBezTo>
                    <a:pt x="21052" y="21596"/>
                    <a:pt x="21164" y="21600"/>
                    <a:pt x="21283" y="21196"/>
                  </a:cubicBezTo>
                  <a:cubicBezTo>
                    <a:pt x="21413" y="20689"/>
                    <a:pt x="21515" y="19584"/>
                    <a:pt x="21562" y="18190"/>
                  </a:cubicBezTo>
                  <a:cubicBezTo>
                    <a:pt x="21600" y="16916"/>
                    <a:pt x="21600" y="15722"/>
                    <a:pt x="21600" y="13360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</p:grpSp>
      <p:sp>
        <p:nvSpPr>
          <p:cNvPr id="58" name="Shape">
            <a:extLst>
              <a:ext uri="{FF2B5EF4-FFF2-40B4-BE49-F238E27FC236}">
                <a16:creationId xmlns:a16="http://schemas.microsoft.com/office/drawing/2014/main" id="{8F9C1C6A-697F-E473-7411-B3A339D190AC}"/>
              </a:ext>
            </a:extLst>
          </p:cNvPr>
          <p:cNvSpPr>
            <a:spLocks/>
          </p:cNvSpPr>
          <p:nvPr/>
        </p:nvSpPr>
        <p:spPr>
          <a:xfrm rot="10800000">
            <a:off x="6095999" y="3975100"/>
            <a:ext cx="5937538" cy="2749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229" y="0"/>
                </a:moveTo>
                <a:lnTo>
                  <a:pt x="19371" y="0"/>
                </a:lnTo>
                <a:cubicBezTo>
                  <a:pt x="19698" y="0"/>
                  <a:pt x="19959" y="0"/>
                  <a:pt x="20172" y="19"/>
                </a:cubicBezTo>
                <a:cubicBezTo>
                  <a:pt x="20385" y="38"/>
                  <a:pt x="20548" y="76"/>
                  <a:pt x="20679" y="151"/>
                </a:cubicBezTo>
                <a:cubicBezTo>
                  <a:pt x="20868" y="246"/>
                  <a:pt x="21036" y="397"/>
                  <a:pt x="21175" y="589"/>
                </a:cubicBezTo>
                <a:cubicBezTo>
                  <a:pt x="21313" y="781"/>
                  <a:pt x="21422" y="1015"/>
                  <a:pt x="21491" y="1276"/>
                </a:cubicBezTo>
                <a:cubicBezTo>
                  <a:pt x="21545" y="1457"/>
                  <a:pt x="21573" y="1684"/>
                  <a:pt x="21586" y="1978"/>
                </a:cubicBezTo>
                <a:cubicBezTo>
                  <a:pt x="21600" y="2273"/>
                  <a:pt x="21600" y="2635"/>
                  <a:pt x="21600" y="3088"/>
                </a:cubicBezTo>
                <a:lnTo>
                  <a:pt x="21588" y="21600"/>
                </a:lnTo>
                <a:lnTo>
                  <a:pt x="2229" y="21600"/>
                </a:lnTo>
                <a:cubicBezTo>
                  <a:pt x="1902" y="21600"/>
                  <a:pt x="1641" y="21600"/>
                  <a:pt x="1428" y="21581"/>
                </a:cubicBezTo>
                <a:cubicBezTo>
                  <a:pt x="1215" y="21562"/>
                  <a:pt x="1052" y="21524"/>
                  <a:pt x="921" y="21449"/>
                </a:cubicBezTo>
                <a:cubicBezTo>
                  <a:pt x="732" y="21354"/>
                  <a:pt x="564" y="21203"/>
                  <a:pt x="425" y="21011"/>
                </a:cubicBezTo>
                <a:cubicBezTo>
                  <a:pt x="287" y="20819"/>
                  <a:pt x="178" y="20585"/>
                  <a:pt x="109" y="20324"/>
                </a:cubicBezTo>
                <a:cubicBezTo>
                  <a:pt x="55" y="20143"/>
                  <a:pt x="27" y="19916"/>
                  <a:pt x="14" y="19622"/>
                </a:cubicBezTo>
                <a:cubicBezTo>
                  <a:pt x="0" y="19327"/>
                  <a:pt x="0" y="18965"/>
                  <a:pt x="0" y="18512"/>
                </a:cubicBezTo>
                <a:lnTo>
                  <a:pt x="0" y="3088"/>
                </a:lnTo>
                <a:cubicBezTo>
                  <a:pt x="0" y="2635"/>
                  <a:pt x="0" y="2273"/>
                  <a:pt x="14" y="1978"/>
                </a:cubicBezTo>
                <a:cubicBezTo>
                  <a:pt x="27" y="1684"/>
                  <a:pt x="55" y="1457"/>
                  <a:pt x="109" y="1276"/>
                </a:cubicBezTo>
                <a:cubicBezTo>
                  <a:pt x="178" y="1015"/>
                  <a:pt x="287" y="781"/>
                  <a:pt x="425" y="589"/>
                </a:cubicBezTo>
                <a:cubicBezTo>
                  <a:pt x="564" y="397"/>
                  <a:pt x="732" y="246"/>
                  <a:pt x="921" y="151"/>
                </a:cubicBezTo>
                <a:cubicBezTo>
                  <a:pt x="1052" y="76"/>
                  <a:pt x="1215" y="38"/>
                  <a:pt x="1428" y="19"/>
                </a:cubicBezTo>
                <a:cubicBezTo>
                  <a:pt x="1641" y="0"/>
                  <a:pt x="1902" y="0"/>
                  <a:pt x="222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1F441E-302F-767D-0810-537B39E386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699" y="186223"/>
            <a:ext cx="5814670" cy="972084"/>
          </a:xfrm>
          <a:prstGeom prst="rect">
            <a:avLst/>
          </a:prstGeom>
        </p:spPr>
      </p:pic>
      <p:sp>
        <p:nvSpPr>
          <p:cNvPr id="56" name="Tristique senectus et netus">
            <a:extLst>
              <a:ext uri="{FF2B5EF4-FFF2-40B4-BE49-F238E27FC236}">
                <a16:creationId xmlns:a16="http://schemas.microsoft.com/office/drawing/2014/main" id="{1E956544-EAE7-DD7C-E347-7203217E2AF3}"/>
              </a:ext>
            </a:extLst>
          </p:cNvPr>
          <p:cNvSpPr txBox="1"/>
          <p:nvPr/>
        </p:nvSpPr>
        <p:spPr>
          <a:xfrm>
            <a:off x="6260134" y="4233200"/>
            <a:ext cx="5511800" cy="2069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3600" dirty="0">
                <a:solidFill>
                  <a:schemeClr val="accent4">
                    <a:lumMod val="60000"/>
                    <a:lumOff val="40000"/>
                  </a:schemeClr>
                </a:solidFill>
                <a:latin typeface="Nunito SemiBold" pitchFamily="2" charset="0"/>
              </a:rPr>
              <a:t>“Trailer Hitch”</a:t>
            </a:r>
          </a:p>
          <a:p>
            <a:pPr algn="ctr"/>
            <a:r>
              <a:rPr lang="en-GB" sz="3600" dirty="0">
                <a:solidFill>
                  <a:schemeClr val="tx1"/>
                </a:solidFill>
                <a:latin typeface="Nunito SemiBold" pitchFamily="2" charset="0"/>
              </a:rPr>
              <a:t>SpaceClaim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Nunito SemiBold" pitchFamily="2" charset="0"/>
              </a:rPr>
              <a:t>Cut Geometry</a:t>
            </a:r>
          </a:p>
        </p:txBody>
      </p:sp>
      <p:sp>
        <p:nvSpPr>
          <p:cNvPr id="3" name="Tristique senectus et netus">
            <a:extLst>
              <a:ext uri="{FF2B5EF4-FFF2-40B4-BE49-F238E27FC236}">
                <a16:creationId xmlns:a16="http://schemas.microsoft.com/office/drawing/2014/main" id="{B3ED7CED-A062-BB4D-47B1-0E6B8A0D72E9}"/>
              </a:ext>
            </a:extLst>
          </p:cNvPr>
          <p:cNvSpPr txBox="1"/>
          <p:nvPr/>
        </p:nvSpPr>
        <p:spPr>
          <a:xfrm>
            <a:off x="8275982" y="1316315"/>
            <a:ext cx="3495951" cy="8258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Nunito SemiBold" pitchFamily="2" charset="0"/>
              </a:rPr>
              <a:t>Keywords: FEA, ANSYS Workbench, installation, </a:t>
            </a:r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F8D35A0A-AF60-3A7B-91EF-C48B233F4A47}"/>
              </a:ext>
            </a:extLst>
          </p:cNvPr>
          <p:cNvSpPr/>
          <p:nvPr/>
        </p:nvSpPr>
        <p:spPr>
          <a:xfrm>
            <a:off x="8097078" y="1358900"/>
            <a:ext cx="3936459" cy="2499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5" h="21582" extrusionOk="0">
                <a:moveTo>
                  <a:pt x="7430" y="1368"/>
                </a:moveTo>
                <a:cubicBezTo>
                  <a:pt x="7455" y="1062"/>
                  <a:pt x="7375" y="756"/>
                  <a:pt x="7205" y="509"/>
                </a:cubicBezTo>
                <a:cubicBezTo>
                  <a:pt x="6984" y="188"/>
                  <a:pt x="6635" y="-1"/>
                  <a:pt x="6265" y="0"/>
                </a:cubicBezTo>
                <a:lnTo>
                  <a:pt x="1975" y="6"/>
                </a:lnTo>
                <a:cubicBezTo>
                  <a:pt x="1439" y="-3"/>
                  <a:pt x="923" y="228"/>
                  <a:pt x="549" y="645"/>
                </a:cubicBezTo>
                <a:cubicBezTo>
                  <a:pt x="187" y="1049"/>
                  <a:pt x="-11" y="1594"/>
                  <a:pt x="0" y="2158"/>
                </a:cubicBezTo>
                <a:lnTo>
                  <a:pt x="1" y="19184"/>
                </a:lnTo>
                <a:cubicBezTo>
                  <a:pt x="-6" y="19492"/>
                  <a:pt x="31" y="19795"/>
                  <a:pt x="109" y="20085"/>
                </a:cubicBezTo>
                <a:cubicBezTo>
                  <a:pt x="185" y="20366"/>
                  <a:pt x="299" y="20638"/>
                  <a:pt x="471" y="20874"/>
                </a:cubicBezTo>
                <a:cubicBezTo>
                  <a:pt x="841" y="21379"/>
                  <a:pt x="1411" y="21580"/>
                  <a:pt x="2015" y="21582"/>
                </a:cubicBezTo>
                <a:lnTo>
                  <a:pt x="19580" y="21576"/>
                </a:lnTo>
                <a:cubicBezTo>
                  <a:pt x="20174" y="21592"/>
                  <a:pt x="20742" y="21314"/>
                  <a:pt x="21123" y="20821"/>
                </a:cubicBezTo>
                <a:cubicBezTo>
                  <a:pt x="21428" y="20427"/>
                  <a:pt x="21589" y="19925"/>
                  <a:pt x="21574" y="19411"/>
                </a:cubicBezTo>
                <a:lnTo>
                  <a:pt x="21564" y="2063"/>
                </a:lnTo>
                <a:cubicBezTo>
                  <a:pt x="21569" y="1507"/>
                  <a:pt x="21364" y="974"/>
                  <a:pt x="20996" y="588"/>
                </a:cubicBezTo>
                <a:cubicBezTo>
                  <a:pt x="20626" y="198"/>
                  <a:pt x="20123" y="-8"/>
                  <a:pt x="19608" y="18"/>
                </a:cubicBezTo>
                <a:lnTo>
                  <a:pt x="15315" y="39"/>
                </a:lnTo>
                <a:cubicBezTo>
                  <a:pt x="15003" y="12"/>
                  <a:pt x="14696" y="131"/>
                  <a:pt x="14471" y="365"/>
                </a:cubicBezTo>
                <a:cubicBezTo>
                  <a:pt x="14260" y="583"/>
                  <a:pt x="14139" y="884"/>
                  <a:pt x="14135" y="1200"/>
                </a:cubicBezTo>
                <a:lnTo>
                  <a:pt x="14124" y="2388"/>
                </a:lnTo>
                <a:cubicBezTo>
                  <a:pt x="14118" y="4357"/>
                  <a:pt x="12658" y="5958"/>
                  <a:pt x="10841" y="5987"/>
                </a:cubicBezTo>
                <a:cubicBezTo>
                  <a:pt x="9001" y="6018"/>
                  <a:pt x="7485" y="4429"/>
                  <a:pt x="7451" y="2435"/>
                </a:cubicBezTo>
                <a:lnTo>
                  <a:pt x="7430" y="13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 sz="3200" dirty="0">
              <a:solidFill>
                <a:srgbClr val="FFFFFF"/>
              </a:solidFill>
            </a:endParaRPr>
          </a:p>
        </p:txBody>
      </p:sp>
      <p:sp>
        <p:nvSpPr>
          <p:cNvPr id="6" name="Tristique senectus et netus">
            <a:extLst>
              <a:ext uri="{FF2B5EF4-FFF2-40B4-BE49-F238E27FC236}">
                <a16:creationId xmlns:a16="http://schemas.microsoft.com/office/drawing/2014/main" id="{C0279F01-EE08-8E02-1322-4C4E440E8054}"/>
              </a:ext>
            </a:extLst>
          </p:cNvPr>
          <p:cNvSpPr txBox="1"/>
          <p:nvPr/>
        </p:nvSpPr>
        <p:spPr>
          <a:xfrm>
            <a:off x="8275982" y="2065527"/>
            <a:ext cx="3647387" cy="10859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#ANSYS Workbench</a:t>
            </a:r>
            <a:br>
              <a:rPr lang="en-GB" sz="1800" dirty="0">
                <a:solidFill>
                  <a:schemeClr val="bg1"/>
                </a:solidFill>
                <a:latin typeface="Nunito SemiBold" pitchFamily="2" charset="0"/>
              </a:rPr>
            </a:br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#SpaceClaim</a:t>
            </a:r>
          </a:p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#Cut Geometry</a:t>
            </a:r>
          </a:p>
        </p:txBody>
      </p:sp>
      <p:sp>
        <p:nvSpPr>
          <p:cNvPr id="7" name="Tristique senectus et netus">
            <a:extLst>
              <a:ext uri="{FF2B5EF4-FFF2-40B4-BE49-F238E27FC236}">
                <a16:creationId xmlns:a16="http://schemas.microsoft.com/office/drawing/2014/main" id="{BFB291C1-E6FA-E84B-71CA-C35609776875}"/>
              </a:ext>
            </a:extLst>
          </p:cNvPr>
          <p:cNvSpPr txBox="1"/>
          <p:nvPr/>
        </p:nvSpPr>
        <p:spPr>
          <a:xfrm>
            <a:off x="9448799" y="1384991"/>
            <a:ext cx="1225827" cy="4211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Nunito SemiBold" pitchFamily="2" charset="0"/>
              </a:rPr>
              <a:t>Keywords</a:t>
            </a:r>
          </a:p>
        </p:txBody>
      </p:sp>
    </p:spTree>
    <p:extLst>
      <p:ext uri="{BB962C8B-B14F-4D97-AF65-F5344CB8AC3E}">
        <p14:creationId xmlns:p14="http://schemas.microsoft.com/office/powerpoint/2010/main" val="921503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45AC9AC-7146-E18C-2096-E22ED6871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17131" y="1767131"/>
            <a:ext cx="6005177" cy="336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">
            <a:extLst>
              <a:ext uri="{FF2B5EF4-FFF2-40B4-BE49-F238E27FC236}">
                <a16:creationId xmlns:a16="http://schemas.microsoft.com/office/drawing/2014/main" id="{871D3B5F-B957-322C-4746-7235A356414A}"/>
              </a:ext>
            </a:extLst>
          </p:cNvPr>
          <p:cNvGrpSpPr/>
          <p:nvPr/>
        </p:nvGrpSpPr>
        <p:grpSpPr>
          <a:xfrm>
            <a:off x="743538" y="1358900"/>
            <a:ext cx="7219361" cy="5499100"/>
            <a:chOff x="0" y="0"/>
            <a:chExt cx="11343921" cy="9072722"/>
          </a:xfrm>
        </p:grpSpPr>
        <p:sp>
          <p:nvSpPr>
            <p:cNvPr id="10" name="Фигура">
              <a:extLst>
                <a:ext uri="{FF2B5EF4-FFF2-40B4-BE49-F238E27FC236}">
                  <a16:creationId xmlns:a16="http://schemas.microsoft.com/office/drawing/2014/main" id="{E11695C4-6A84-4107-AF29-E82BE389A5DA}"/>
                </a:ext>
              </a:extLst>
            </p:cNvPr>
            <p:cNvSpPr/>
            <p:nvPr/>
          </p:nvSpPr>
          <p:spPr>
            <a:xfrm>
              <a:off x="3963622" y="9021812"/>
              <a:ext cx="3425008" cy="50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" y="0"/>
                  </a:moveTo>
                  <a:lnTo>
                    <a:pt x="0" y="5478"/>
                  </a:lnTo>
                  <a:cubicBezTo>
                    <a:pt x="21" y="8389"/>
                    <a:pt x="49" y="11036"/>
                    <a:pt x="84" y="13304"/>
                  </a:cubicBezTo>
                  <a:cubicBezTo>
                    <a:pt x="164" y="18597"/>
                    <a:pt x="272" y="21500"/>
                    <a:pt x="384" y="21600"/>
                  </a:cubicBezTo>
                  <a:lnTo>
                    <a:pt x="21216" y="21600"/>
                  </a:lnTo>
                  <a:cubicBezTo>
                    <a:pt x="21327" y="21457"/>
                    <a:pt x="21434" y="18545"/>
                    <a:pt x="21514" y="13304"/>
                  </a:cubicBezTo>
                  <a:cubicBezTo>
                    <a:pt x="21549" y="11028"/>
                    <a:pt x="21578" y="8393"/>
                    <a:pt x="21600" y="5478"/>
                  </a:cubicBezTo>
                  <a:lnTo>
                    <a:pt x="21502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9191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1" name="Фигура">
              <a:extLst>
                <a:ext uri="{FF2B5EF4-FFF2-40B4-BE49-F238E27FC236}">
                  <a16:creationId xmlns:a16="http://schemas.microsoft.com/office/drawing/2014/main" id="{AD316E2A-B28C-C00C-3674-7D48F937D0C4}"/>
                </a:ext>
              </a:extLst>
            </p:cNvPr>
            <p:cNvSpPr/>
            <p:nvPr/>
          </p:nvSpPr>
          <p:spPr>
            <a:xfrm>
              <a:off x="3962194" y="7646866"/>
              <a:ext cx="3429759" cy="139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7" h="21600" extrusionOk="0">
                  <a:moveTo>
                    <a:pt x="3643" y="0"/>
                  </a:moveTo>
                  <a:lnTo>
                    <a:pt x="3371" y="14510"/>
                  </a:lnTo>
                  <a:cubicBezTo>
                    <a:pt x="3361" y="15415"/>
                    <a:pt x="3288" y="16304"/>
                    <a:pt x="3160" y="17142"/>
                  </a:cubicBezTo>
                  <a:cubicBezTo>
                    <a:pt x="3074" y="17707"/>
                    <a:pt x="2963" y="18253"/>
                    <a:pt x="2798" y="18712"/>
                  </a:cubicBezTo>
                  <a:cubicBezTo>
                    <a:pt x="2623" y="19200"/>
                    <a:pt x="2397" y="19566"/>
                    <a:pt x="2144" y="19762"/>
                  </a:cubicBezTo>
                  <a:cubicBezTo>
                    <a:pt x="1813" y="20018"/>
                    <a:pt x="1481" y="20260"/>
                    <a:pt x="1147" y="20493"/>
                  </a:cubicBezTo>
                  <a:cubicBezTo>
                    <a:pt x="785" y="20744"/>
                    <a:pt x="423" y="20985"/>
                    <a:pt x="59" y="21212"/>
                  </a:cubicBezTo>
                  <a:cubicBezTo>
                    <a:pt x="7" y="21232"/>
                    <a:pt x="-17" y="21374"/>
                    <a:pt x="12" y="21480"/>
                  </a:cubicBezTo>
                  <a:cubicBezTo>
                    <a:pt x="25" y="21527"/>
                    <a:pt x="47" y="21554"/>
                    <a:pt x="70" y="21549"/>
                  </a:cubicBezTo>
                  <a:lnTo>
                    <a:pt x="10096" y="21594"/>
                  </a:lnTo>
                  <a:lnTo>
                    <a:pt x="10096" y="21600"/>
                  </a:lnTo>
                  <a:lnTo>
                    <a:pt x="10783" y="21594"/>
                  </a:lnTo>
                  <a:lnTo>
                    <a:pt x="11470" y="21600"/>
                  </a:lnTo>
                  <a:lnTo>
                    <a:pt x="11470" y="21594"/>
                  </a:lnTo>
                  <a:lnTo>
                    <a:pt x="21496" y="21549"/>
                  </a:lnTo>
                  <a:cubicBezTo>
                    <a:pt x="21519" y="21554"/>
                    <a:pt x="21541" y="21527"/>
                    <a:pt x="21554" y="21480"/>
                  </a:cubicBezTo>
                  <a:cubicBezTo>
                    <a:pt x="21583" y="21374"/>
                    <a:pt x="21559" y="21232"/>
                    <a:pt x="21507" y="21212"/>
                  </a:cubicBezTo>
                  <a:cubicBezTo>
                    <a:pt x="21143" y="20985"/>
                    <a:pt x="20778" y="20744"/>
                    <a:pt x="20417" y="20493"/>
                  </a:cubicBezTo>
                  <a:cubicBezTo>
                    <a:pt x="20083" y="20260"/>
                    <a:pt x="19750" y="20018"/>
                    <a:pt x="19419" y="19762"/>
                  </a:cubicBezTo>
                  <a:cubicBezTo>
                    <a:pt x="19167" y="19566"/>
                    <a:pt x="18943" y="19200"/>
                    <a:pt x="18768" y="18712"/>
                  </a:cubicBezTo>
                  <a:cubicBezTo>
                    <a:pt x="18603" y="18253"/>
                    <a:pt x="18489" y="17707"/>
                    <a:pt x="18403" y="17142"/>
                  </a:cubicBezTo>
                  <a:cubicBezTo>
                    <a:pt x="18276" y="16304"/>
                    <a:pt x="18205" y="15415"/>
                    <a:pt x="18195" y="14510"/>
                  </a:cubicBezTo>
                  <a:lnTo>
                    <a:pt x="17921" y="0"/>
                  </a:lnTo>
                  <a:lnTo>
                    <a:pt x="3643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2" name="Фигура">
              <a:extLst>
                <a:ext uri="{FF2B5EF4-FFF2-40B4-BE49-F238E27FC236}">
                  <a16:creationId xmlns:a16="http://schemas.microsoft.com/office/drawing/2014/main" id="{A6CE3A14-7B76-6CDD-8DFE-4394C39BB724}"/>
                </a:ext>
              </a:extLst>
            </p:cNvPr>
            <p:cNvSpPr/>
            <p:nvPr/>
          </p:nvSpPr>
          <p:spPr>
            <a:xfrm>
              <a:off x="4523266" y="7646866"/>
              <a:ext cx="2307934" cy="40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424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A9A9A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3" name="Фигура">
              <a:extLst>
                <a:ext uri="{FF2B5EF4-FFF2-40B4-BE49-F238E27FC236}">
                  <a16:creationId xmlns:a16="http://schemas.microsoft.com/office/drawing/2014/main" id="{F080575F-A0BF-4611-87DB-53E3170670E7}"/>
                </a:ext>
              </a:extLst>
            </p:cNvPr>
            <p:cNvSpPr/>
            <p:nvPr/>
          </p:nvSpPr>
          <p:spPr>
            <a:xfrm>
              <a:off x="0" y="0"/>
              <a:ext cx="11343922" cy="6785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8" y="0"/>
                  </a:moveTo>
                  <a:cubicBezTo>
                    <a:pt x="547" y="0"/>
                    <a:pt x="436" y="1"/>
                    <a:pt x="318" y="63"/>
                  </a:cubicBezTo>
                  <a:cubicBezTo>
                    <a:pt x="188" y="143"/>
                    <a:pt x="85" y="314"/>
                    <a:pt x="38" y="531"/>
                  </a:cubicBezTo>
                  <a:cubicBezTo>
                    <a:pt x="0" y="729"/>
                    <a:pt x="0" y="917"/>
                    <a:pt x="0" y="128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291"/>
                  </a:lnTo>
                  <a:cubicBezTo>
                    <a:pt x="21600" y="917"/>
                    <a:pt x="21600" y="729"/>
                    <a:pt x="21562" y="531"/>
                  </a:cubicBezTo>
                  <a:cubicBezTo>
                    <a:pt x="21515" y="314"/>
                    <a:pt x="21412" y="143"/>
                    <a:pt x="21282" y="63"/>
                  </a:cubicBezTo>
                  <a:cubicBezTo>
                    <a:pt x="21163" y="0"/>
                    <a:pt x="21052" y="0"/>
                    <a:pt x="20832" y="0"/>
                  </a:cubicBezTo>
                  <a:lnTo>
                    <a:pt x="768" y="0"/>
                  </a:lnTo>
                  <a:close/>
                  <a:moveTo>
                    <a:pt x="930" y="1457"/>
                  </a:moveTo>
                  <a:lnTo>
                    <a:pt x="20670" y="1457"/>
                  </a:lnTo>
                  <a:cubicBezTo>
                    <a:pt x="20685" y="1457"/>
                    <a:pt x="20693" y="1458"/>
                    <a:pt x="20700" y="1462"/>
                  </a:cubicBezTo>
                  <a:cubicBezTo>
                    <a:pt x="20709" y="1467"/>
                    <a:pt x="20716" y="1479"/>
                    <a:pt x="20719" y="1494"/>
                  </a:cubicBezTo>
                  <a:cubicBezTo>
                    <a:pt x="20722" y="1507"/>
                    <a:pt x="20722" y="1519"/>
                    <a:pt x="20722" y="1544"/>
                  </a:cubicBezTo>
                  <a:lnTo>
                    <a:pt x="20722" y="20006"/>
                  </a:lnTo>
                  <a:cubicBezTo>
                    <a:pt x="20722" y="20031"/>
                    <a:pt x="20722" y="20044"/>
                    <a:pt x="20719" y="20057"/>
                  </a:cubicBezTo>
                  <a:cubicBezTo>
                    <a:pt x="20716" y="20071"/>
                    <a:pt x="20709" y="20083"/>
                    <a:pt x="20700" y="20089"/>
                  </a:cubicBezTo>
                  <a:cubicBezTo>
                    <a:pt x="20693" y="20093"/>
                    <a:pt x="20685" y="20092"/>
                    <a:pt x="20670" y="20092"/>
                  </a:cubicBezTo>
                  <a:lnTo>
                    <a:pt x="930" y="20092"/>
                  </a:lnTo>
                  <a:cubicBezTo>
                    <a:pt x="915" y="20092"/>
                    <a:pt x="907" y="20093"/>
                    <a:pt x="900" y="20089"/>
                  </a:cubicBezTo>
                  <a:cubicBezTo>
                    <a:pt x="891" y="20083"/>
                    <a:pt x="884" y="20071"/>
                    <a:pt x="881" y="20057"/>
                  </a:cubicBezTo>
                  <a:cubicBezTo>
                    <a:pt x="878" y="20044"/>
                    <a:pt x="878" y="20031"/>
                    <a:pt x="878" y="20006"/>
                  </a:cubicBezTo>
                  <a:lnTo>
                    <a:pt x="878" y="1543"/>
                  </a:lnTo>
                  <a:cubicBezTo>
                    <a:pt x="878" y="1518"/>
                    <a:pt x="878" y="1507"/>
                    <a:pt x="881" y="1494"/>
                  </a:cubicBezTo>
                  <a:cubicBezTo>
                    <a:pt x="884" y="1479"/>
                    <a:pt x="891" y="1467"/>
                    <a:pt x="900" y="1462"/>
                  </a:cubicBezTo>
                  <a:cubicBezTo>
                    <a:pt x="907" y="1458"/>
                    <a:pt x="915" y="1457"/>
                    <a:pt x="930" y="1457"/>
                  </a:cubicBezTo>
                  <a:close/>
                </a:path>
              </a:pathLst>
            </a:custGeom>
            <a:solidFill>
              <a:srgbClr val="13131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4" name="Кружок">
              <a:extLst>
                <a:ext uri="{FF2B5EF4-FFF2-40B4-BE49-F238E27FC236}">
                  <a16:creationId xmlns:a16="http://schemas.microsoft.com/office/drawing/2014/main" id="{FDA54289-B03E-8E4D-9228-6C08CFCBB470}"/>
                </a:ext>
              </a:extLst>
            </p:cNvPr>
            <p:cNvSpPr/>
            <p:nvPr/>
          </p:nvSpPr>
          <p:spPr>
            <a:xfrm>
              <a:off x="5619323" y="143517"/>
              <a:ext cx="111390" cy="111395"/>
            </a:xfrm>
            <a:prstGeom prst="ellipse">
              <a:avLst/>
            </a:prstGeom>
            <a:solidFill>
              <a:srgbClr val="41404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5" name="Фигура">
              <a:extLst>
                <a:ext uri="{FF2B5EF4-FFF2-40B4-BE49-F238E27FC236}">
                  <a16:creationId xmlns:a16="http://schemas.microsoft.com/office/drawing/2014/main" id="{E4B3D395-DB6D-05CD-7786-18A627F85615}"/>
                </a:ext>
              </a:extLst>
            </p:cNvPr>
            <p:cNvSpPr/>
            <p:nvPr/>
          </p:nvSpPr>
          <p:spPr>
            <a:xfrm>
              <a:off x="0" y="6738228"/>
              <a:ext cx="11343399" cy="1057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6" extrusionOk="0">
                  <a:moveTo>
                    <a:pt x="0" y="0"/>
                  </a:moveTo>
                  <a:lnTo>
                    <a:pt x="0" y="13322"/>
                  </a:lnTo>
                  <a:cubicBezTo>
                    <a:pt x="0" y="15721"/>
                    <a:pt x="0" y="16916"/>
                    <a:pt x="38" y="18190"/>
                  </a:cubicBezTo>
                  <a:cubicBezTo>
                    <a:pt x="85" y="19584"/>
                    <a:pt x="188" y="20689"/>
                    <a:pt x="318" y="21196"/>
                  </a:cubicBezTo>
                  <a:cubicBezTo>
                    <a:pt x="436" y="21600"/>
                    <a:pt x="548" y="21596"/>
                    <a:pt x="769" y="21596"/>
                  </a:cubicBezTo>
                  <a:lnTo>
                    <a:pt x="20828" y="21596"/>
                  </a:lnTo>
                  <a:cubicBezTo>
                    <a:pt x="21052" y="21596"/>
                    <a:pt x="21164" y="21600"/>
                    <a:pt x="21283" y="21196"/>
                  </a:cubicBezTo>
                  <a:cubicBezTo>
                    <a:pt x="21413" y="20689"/>
                    <a:pt x="21515" y="19584"/>
                    <a:pt x="21562" y="18190"/>
                  </a:cubicBezTo>
                  <a:cubicBezTo>
                    <a:pt x="21600" y="16916"/>
                    <a:pt x="21600" y="15722"/>
                    <a:pt x="21600" y="13360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</p:grpSp>
      <p:sp>
        <p:nvSpPr>
          <p:cNvPr id="58" name="Shape">
            <a:extLst>
              <a:ext uri="{FF2B5EF4-FFF2-40B4-BE49-F238E27FC236}">
                <a16:creationId xmlns:a16="http://schemas.microsoft.com/office/drawing/2014/main" id="{8F9C1C6A-697F-E473-7411-B3A339D190AC}"/>
              </a:ext>
            </a:extLst>
          </p:cNvPr>
          <p:cNvSpPr>
            <a:spLocks/>
          </p:cNvSpPr>
          <p:nvPr/>
        </p:nvSpPr>
        <p:spPr>
          <a:xfrm rot="10800000">
            <a:off x="6095999" y="3975100"/>
            <a:ext cx="5937538" cy="2749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229" y="0"/>
                </a:moveTo>
                <a:lnTo>
                  <a:pt x="19371" y="0"/>
                </a:lnTo>
                <a:cubicBezTo>
                  <a:pt x="19698" y="0"/>
                  <a:pt x="19959" y="0"/>
                  <a:pt x="20172" y="19"/>
                </a:cubicBezTo>
                <a:cubicBezTo>
                  <a:pt x="20385" y="38"/>
                  <a:pt x="20548" y="76"/>
                  <a:pt x="20679" y="151"/>
                </a:cubicBezTo>
                <a:cubicBezTo>
                  <a:pt x="20868" y="246"/>
                  <a:pt x="21036" y="397"/>
                  <a:pt x="21175" y="589"/>
                </a:cubicBezTo>
                <a:cubicBezTo>
                  <a:pt x="21313" y="781"/>
                  <a:pt x="21422" y="1015"/>
                  <a:pt x="21491" y="1276"/>
                </a:cubicBezTo>
                <a:cubicBezTo>
                  <a:pt x="21545" y="1457"/>
                  <a:pt x="21573" y="1684"/>
                  <a:pt x="21586" y="1978"/>
                </a:cubicBezTo>
                <a:cubicBezTo>
                  <a:pt x="21600" y="2273"/>
                  <a:pt x="21600" y="2635"/>
                  <a:pt x="21600" y="3088"/>
                </a:cubicBezTo>
                <a:lnTo>
                  <a:pt x="21588" y="21600"/>
                </a:lnTo>
                <a:lnTo>
                  <a:pt x="2229" y="21600"/>
                </a:lnTo>
                <a:cubicBezTo>
                  <a:pt x="1902" y="21600"/>
                  <a:pt x="1641" y="21600"/>
                  <a:pt x="1428" y="21581"/>
                </a:cubicBezTo>
                <a:cubicBezTo>
                  <a:pt x="1215" y="21562"/>
                  <a:pt x="1052" y="21524"/>
                  <a:pt x="921" y="21449"/>
                </a:cubicBezTo>
                <a:cubicBezTo>
                  <a:pt x="732" y="21354"/>
                  <a:pt x="564" y="21203"/>
                  <a:pt x="425" y="21011"/>
                </a:cubicBezTo>
                <a:cubicBezTo>
                  <a:pt x="287" y="20819"/>
                  <a:pt x="178" y="20585"/>
                  <a:pt x="109" y="20324"/>
                </a:cubicBezTo>
                <a:cubicBezTo>
                  <a:pt x="55" y="20143"/>
                  <a:pt x="27" y="19916"/>
                  <a:pt x="14" y="19622"/>
                </a:cubicBezTo>
                <a:cubicBezTo>
                  <a:pt x="0" y="19327"/>
                  <a:pt x="0" y="18965"/>
                  <a:pt x="0" y="18512"/>
                </a:cubicBezTo>
                <a:lnTo>
                  <a:pt x="0" y="3088"/>
                </a:lnTo>
                <a:cubicBezTo>
                  <a:pt x="0" y="2635"/>
                  <a:pt x="0" y="2273"/>
                  <a:pt x="14" y="1978"/>
                </a:cubicBezTo>
                <a:cubicBezTo>
                  <a:pt x="27" y="1684"/>
                  <a:pt x="55" y="1457"/>
                  <a:pt x="109" y="1276"/>
                </a:cubicBezTo>
                <a:cubicBezTo>
                  <a:pt x="178" y="1015"/>
                  <a:pt x="287" y="781"/>
                  <a:pt x="425" y="589"/>
                </a:cubicBezTo>
                <a:cubicBezTo>
                  <a:pt x="564" y="397"/>
                  <a:pt x="732" y="246"/>
                  <a:pt x="921" y="151"/>
                </a:cubicBezTo>
                <a:cubicBezTo>
                  <a:pt x="1052" y="76"/>
                  <a:pt x="1215" y="38"/>
                  <a:pt x="1428" y="19"/>
                </a:cubicBezTo>
                <a:cubicBezTo>
                  <a:pt x="1641" y="0"/>
                  <a:pt x="1902" y="0"/>
                  <a:pt x="222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1F441E-302F-767D-0810-537B39E386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699" y="186223"/>
            <a:ext cx="5814670" cy="972084"/>
          </a:xfrm>
          <a:prstGeom prst="rect">
            <a:avLst/>
          </a:prstGeom>
        </p:spPr>
      </p:pic>
      <p:sp>
        <p:nvSpPr>
          <p:cNvPr id="56" name="Tristique senectus et netus">
            <a:extLst>
              <a:ext uri="{FF2B5EF4-FFF2-40B4-BE49-F238E27FC236}">
                <a16:creationId xmlns:a16="http://schemas.microsoft.com/office/drawing/2014/main" id="{1E956544-EAE7-DD7C-E347-7203217E2AF3}"/>
              </a:ext>
            </a:extLst>
          </p:cNvPr>
          <p:cNvSpPr txBox="1"/>
          <p:nvPr/>
        </p:nvSpPr>
        <p:spPr>
          <a:xfrm>
            <a:off x="6260134" y="4233200"/>
            <a:ext cx="5511800" cy="2069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3600" dirty="0">
                <a:solidFill>
                  <a:schemeClr val="accent4">
                    <a:lumMod val="60000"/>
                    <a:lumOff val="40000"/>
                  </a:schemeClr>
                </a:solidFill>
                <a:latin typeface="Nunito SemiBold" pitchFamily="2" charset="0"/>
              </a:rPr>
              <a:t>“Trailer Hitch”</a:t>
            </a:r>
          </a:p>
          <a:p>
            <a:pPr algn="ctr"/>
            <a:r>
              <a:rPr lang="en-GB" sz="3600" dirty="0">
                <a:solidFill>
                  <a:schemeClr val="tx1"/>
                </a:solidFill>
                <a:latin typeface="Nunito SemiBold" pitchFamily="2" charset="0"/>
              </a:rPr>
              <a:t>Workbench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Nunito SemiBold" pitchFamily="2" charset="0"/>
              </a:rPr>
              <a:t>Workflow</a:t>
            </a:r>
          </a:p>
        </p:txBody>
      </p:sp>
      <p:sp>
        <p:nvSpPr>
          <p:cNvPr id="3" name="Tristique senectus et netus">
            <a:extLst>
              <a:ext uri="{FF2B5EF4-FFF2-40B4-BE49-F238E27FC236}">
                <a16:creationId xmlns:a16="http://schemas.microsoft.com/office/drawing/2014/main" id="{B3ED7CED-A062-BB4D-47B1-0E6B8A0D72E9}"/>
              </a:ext>
            </a:extLst>
          </p:cNvPr>
          <p:cNvSpPr txBox="1"/>
          <p:nvPr/>
        </p:nvSpPr>
        <p:spPr>
          <a:xfrm>
            <a:off x="8275982" y="1316315"/>
            <a:ext cx="3495951" cy="8258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Nunito SemiBold" pitchFamily="2" charset="0"/>
              </a:rPr>
              <a:t>Keywords: FEA, ANSYS Workbench, installation, </a:t>
            </a:r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F8D35A0A-AF60-3A7B-91EF-C48B233F4A47}"/>
              </a:ext>
            </a:extLst>
          </p:cNvPr>
          <p:cNvSpPr/>
          <p:nvPr/>
        </p:nvSpPr>
        <p:spPr>
          <a:xfrm>
            <a:off x="8097078" y="1358900"/>
            <a:ext cx="3936459" cy="2499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5" h="21582" extrusionOk="0">
                <a:moveTo>
                  <a:pt x="7430" y="1368"/>
                </a:moveTo>
                <a:cubicBezTo>
                  <a:pt x="7455" y="1062"/>
                  <a:pt x="7375" y="756"/>
                  <a:pt x="7205" y="509"/>
                </a:cubicBezTo>
                <a:cubicBezTo>
                  <a:pt x="6984" y="188"/>
                  <a:pt x="6635" y="-1"/>
                  <a:pt x="6265" y="0"/>
                </a:cubicBezTo>
                <a:lnTo>
                  <a:pt x="1975" y="6"/>
                </a:lnTo>
                <a:cubicBezTo>
                  <a:pt x="1439" y="-3"/>
                  <a:pt x="923" y="228"/>
                  <a:pt x="549" y="645"/>
                </a:cubicBezTo>
                <a:cubicBezTo>
                  <a:pt x="187" y="1049"/>
                  <a:pt x="-11" y="1594"/>
                  <a:pt x="0" y="2158"/>
                </a:cubicBezTo>
                <a:lnTo>
                  <a:pt x="1" y="19184"/>
                </a:lnTo>
                <a:cubicBezTo>
                  <a:pt x="-6" y="19492"/>
                  <a:pt x="31" y="19795"/>
                  <a:pt x="109" y="20085"/>
                </a:cubicBezTo>
                <a:cubicBezTo>
                  <a:pt x="185" y="20366"/>
                  <a:pt x="299" y="20638"/>
                  <a:pt x="471" y="20874"/>
                </a:cubicBezTo>
                <a:cubicBezTo>
                  <a:pt x="841" y="21379"/>
                  <a:pt x="1411" y="21580"/>
                  <a:pt x="2015" y="21582"/>
                </a:cubicBezTo>
                <a:lnTo>
                  <a:pt x="19580" y="21576"/>
                </a:lnTo>
                <a:cubicBezTo>
                  <a:pt x="20174" y="21592"/>
                  <a:pt x="20742" y="21314"/>
                  <a:pt x="21123" y="20821"/>
                </a:cubicBezTo>
                <a:cubicBezTo>
                  <a:pt x="21428" y="20427"/>
                  <a:pt x="21589" y="19925"/>
                  <a:pt x="21574" y="19411"/>
                </a:cubicBezTo>
                <a:lnTo>
                  <a:pt x="21564" y="2063"/>
                </a:lnTo>
                <a:cubicBezTo>
                  <a:pt x="21569" y="1507"/>
                  <a:pt x="21364" y="974"/>
                  <a:pt x="20996" y="588"/>
                </a:cubicBezTo>
                <a:cubicBezTo>
                  <a:pt x="20626" y="198"/>
                  <a:pt x="20123" y="-8"/>
                  <a:pt x="19608" y="18"/>
                </a:cubicBezTo>
                <a:lnTo>
                  <a:pt x="15315" y="39"/>
                </a:lnTo>
                <a:cubicBezTo>
                  <a:pt x="15003" y="12"/>
                  <a:pt x="14696" y="131"/>
                  <a:pt x="14471" y="365"/>
                </a:cubicBezTo>
                <a:cubicBezTo>
                  <a:pt x="14260" y="583"/>
                  <a:pt x="14139" y="884"/>
                  <a:pt x="14135" y="1200"/>
                </a:cubicBezTo>
                <a:lnTo>
                  <a:pt x="14124" y="2388"/>
                </a:lnTo>
                <a:cubicBezTo>
                  <a:pt x="14118" y="4357"/>
                  <a:pt x="12658" y="5958"/>
                  <a:pt x="10841" y="5987"/>
                </a:cubicBezTo>
                <a:cubicBezTo>
                  <a:pt x="9001" y="6018"/>
                  <a:pt x="7485" y="4429"/>
                  <a:pt x="7451" y="2435"/>
                </a:cubicBezTo>
                <a:lnTo>
                  <a:pt x="7430" y="13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 sz="3200" dirty="0">
              <a:solidFill>
                <a:srgbClr val="FFFFFF"/>
              </a:solidFill>
            </a:endParaRPr>
          </a:p>
        </p:txBody>
      </p:sp>
      <p:sp>
        <p:nvSpPr>
          <p:cNvPr id="6" name="Tristique senectus et netus">
            <a:extLst>
              <a:ext uri="{FF2B5EF4-FFF2-40B4-BE49-F238E27FC236}">
                <a16:creationId xmlns:a16="http://schemas.microsoft.com/office/drawing/2014/main" id="{C0279F01-EE08-8E02-1322-4C4E440E8054}"/>
              </a:ext>
            </a:extLst>
          </p:cNvPr>
          <p:cNvSpPr txBox="1"/>
          <p:nvPr/>
        </p:nvSpPr>
        <p:spPr>
          <a:xfrm>
            <a:off x="8275982" y="2065527"/>
            <a:ext cx="3647387" cy="10859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#ANSYS Workbench</a:t>
            </a:r>
            <a:br>
              <a:rPr lang="en-GB" sz="1800" dirty="0">
                <a:solidFill>
                  <a:schemeClr val="bg1"/>
                </a:solidFill>
                <a:latin typeface="Nunito SemiBold" pitchFamily="2" charset="0"/>
              </a:rPr>
            </a:br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#SpaceClaim</a:t>
            </a:r>
          </a:p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#Cut Geometry</a:t>
            </a:r>
          </a:p>
        </p:txBody>
      </p:sp>
      <p:sp>
        <p:nvSpPr>
          <p:cNvPr id="7" name="Tristique senectus et netus">
            <a:extLst>
              <a:ext uri="{FF2B5EF4-FFF2-40B4-BE49-F238E27FC236}">
                <a16:creationId xmlns:a16="http://schemas.microsoft.com/office/drawing/2014/main" id="{BFB291C1-E6FA-E84B-71CA-C35609776875}"/>
              </a:ext>
            </a:extLst>
          </p:cNvPr>
          <p:cNvSpPr txBox="1"/>
          <p:nvPr/>
        </p:nvSpPr>
        <p:spPr>
          <a:xfrm>
            <a:off x="9448799" y="1384991"/>
            <a:ext cx="1225827" cy="4211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Nunito SemiBold" pitchFamily="2" charset="0"/>
              </a:rPr>
              <a:t>Keywords</a:t>
            </a:r>
          </a:p>
        </p:txBody>
      </p:sp>
    </p:spTree>
    <p:extLst>
      <p:ext uri="{BB962C8B-B14F-4D97-AF65-F5344CB8AC3E}">
        <p14:creationId xmlns:p14="http://schemas.microsoft.com/office/powerpoint/2010/main" val="1414358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45AC9AC-7146-E18C-2096-E22ED6871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17131" y="1767131"/>
            <a:ext cx="6005177" cy="336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">
            <a:extLst>
              <a:ext uri="{FF2B5EF4-FFF2-40B4-BE49-F238E27FC236}">
                <a16:creationId xmlns:a16="http://schemas.microsoft.com/office/drawing/2014/main" id="{871D3B5F-B957-322C-4746-7235A356414A}"/>
              </a:ext>
            </a:extLst>
          </p:cNvPr>
          <p:cNvGrpSpPr/>
          <p:nvPr/>
        </p:nvGrpSpPr>
        <p:grpSpPr>
          <a:xfrm>
            <a:off x="743538" y="1358900"/>
            <a:ext cx="7219361" cy="5499100"/>
            <a:chOff x="0" y="0"/>
            <a:chExt cx="11343921" cy="9072722"/>
          </a:xfrm>
        </p:grpSpPr>
        <p:sp>
          <p:nvSpPr>
            <p:cNvPr id="10" name="Фигура">
              <a:extLst>
                <a:ext uri="{FF2B5EF4-FFF2-40B4-BE49-F238E27FC236}">
                  <a16:creationId xmlns:a16="http://schemas.microsoft.com/office/drawing/2014/main" id="{E11695C4-6A84-4107-AF29-E82BE389A5DA}"/>
                </a:ext>
              </a:extLst>
            </p:cNvPr>
            <p:cNvSpPr/>
            <p:nvPr/>
          </p:nvSpPr>
          <p:spPr>
            <a:xfrm>
              <a:off x="3963622" y="9021812"/>
              <a:ext cx="3425008" cy="50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" y="0"/>
                  </a:moveTo>
                  <a:lnTo>
                    <a:pt x="0" y="5478"/>
                  </a:lnTo>
                  <a:cubicBezTo>
                    <a:pt x="21" y="8389"/>
                    <a:pt x="49" y="11036"/>
                    <a:pt x="84" y="13304"/>
                  </a:cubicBezTo>
                  <a:cubicBezTo>
                    <a:pt x="164" y="18597"/>
                    <a:pt x="272" y="21500"/>
                    <a:pt x="384" y="21600"/>
                  </a:cubicBezTo>
                  <a:lnTo>
                    <a:pt x="21216" y="21600"/>
                  </a:lnTo>
                  <a:cubicBezTo>
                    <a:pt x="21327" y="21457"/>
                    <a:pt x="21434" y="18545"/>
                    <a:pt x="21514" y="13304"/>
                  </a:cubicBezTo>
                  <a:cubicBezTo>
                    <a:pt x="21549" y="11028"/>
                    <a:pt x="21578" y="8393"/>
                    <a:pt x="21600" y="5478"/>
                  </a:cubicBezTo>
                  <a:lnTo>
                    <a:pt x="21502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9191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1" name="Фигура">
              <a:extLst>
                <a:ext uri="{FF2B5EF4-FFF2-40B4-BE49-F238E27FC236}">
                  <a16:creationId xmlns:a16="http://schemas.microsoft.com/office/drawing/2014/main" id="{AD316E2A-B28C-C00C-3674-7D48F937D0C4}"/>
                </a:ext>
              </a:extLst>
            </p:cNvPr>
            <p:cNvSpPr/>
            <p:nvPr/>
          </p:nvSpPr>
          <p:spPr>
            <a:xfrm>
              <a:off x="3962194" y="7646866"/>
              <a:ext cx="3429759" cy="139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7" h="21600" extrusionOk="0">
                  <a:moveTo>
                    <a:pt x="3643" y="0"/>
                  </a:moveTo>
                  <a:lnTo>
                    <a:pt x="3371" y="14510"/>
                  </a:lnTo>
                  <a:cubicBezTo>
                    <a:pt x="3361" y="15415"/>
                    <a:pt x="3288" y="16304"/>
                    <a:pt x="3160" y="17142"/>
                  </a:cubicBezTo>
                  <a:cubicBezTo>
                    <a:pt x="3074" y="17707"/>
                    <a:pt x="2963" y="18253"/>
                    <a:pt x="2798" y="18712"/>
                  </a:cubicBezTo>
                  <a:cubicBezTo>
                    <a:pt x="2623" y="19200"/>
                    <a:pt x="2397" y="19566"/>
                    <a:pt x="2144" y="19762"/>
                  </a:cubicBezTo>
                  <a:cubicBezTo>
                    <a:pt x="1813" y="20018"/>
                    <a:pt x="1481" y="20260"/>
                    <a:pt x="1147" y="20493"/>
                  </a:cubicBezTo>
                  <a:cubicBezTo>
                    <a:pt x="785" y="20744"/>
                    <a:pt x="423" y="20985"/>
                    <a:pt x="59" y="21212"/>
                  </a:cubicBezTo>
                  <a:cubicBezTo>
                    <a:pt x="7" y="21232"/>
                    <a:pt x="-17" y="21374"/>
                    <a:pt x="12" y="21480"/>
                  </a:cubicBezTo>
                  <a:cubicBezTo>
                    <a:pt x="25" y="21527"/>
                    <a:pt x="47" y="21554"/>
                    <a:pt x="70" y="21549"/>
                  </a:cubicBezTo>
                  <a:lnTo>
                    <a:pt x="10096" y="21594"/>
                  </a:lnTo>
                  <a:lnTo>
                    <a:pt x="10096" y="21600"/>
                  </a:lnTo>
                  <a:lnTo>
                    <a:pt x="10783" y="21594"/>
                  </a:lnTo>
                  <a:lnTo>
                    <a:pt x="11470" y="21600"/>
                  </a:lnTo>
                  <a:lnTo>
                    <a:pt x="11470" y="21594"/>
                  </a:lnTo>
                  <a:lnTo>
                    <a:pt x="21496" y="21549"/>
                  </a:lnTo>
                  <a:cubicBezTo>
                    <a:pt x="21519" y="21554"/>
                    <a:pt x="21541" y="21527"/>
                    <a:pt x="21554" y="21480"/>
                  </a:cubicBezTo>
                  <a:cubicBezTo>
                    <a:pt x="21583" y="21374"/>
                    <a:pt x="21559" y="21232"/>
                    <a:pt x="21507" y="21212"/>
                  </a:cubicBezTo>
                  <a:cubicBezTo>
                    <a:pt x="21143" y="20985"/>
                    <a:pt x="20778" y="20744"/>
                    <a:pt x="20417" y="20493"/>
                  </a:cubicBezTo>
                  <a:cubicBezTo>
                    <a:pt x="20083" y="20260"/>
                    <a:pt x="19750" y="20018"/>
                    <a:pt x="19419" y="19762"/>
                  </a:cubicBezTo>
                  <a:cubicBezTo>
                    <a:pt x="19167" y="19566"/>
                    <a:pt x="18943" y="19200"/>
                    <a:pt x="18768" y="18712"/>
                  </a:cubicBezTo>
                  <a:cubicBezTo>
                    <a:pt x="18603" y="18253"/>
                    <a:pt x="18489" y="17707"/>
                    <a:pt x="18403" y="17142"/>
                  </a:cubicBezTo>
                  <a:cubicBezTo>
                    <a:pt x="18276" y="16304"/>
                    <a:pt x="18205" y="15415"/>
                    <a:pt x="18195" y="14510"/>
                  </a:cubicBezTo>
                  <a:lnTo>
                    <a:pt x="17921" y="0"/>
                  </a:lnTo>
                  <a:lnTo>
                    <a:pt x="3643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2" name="Фигура">
              <a:extLst>
                <a:ext uri="{FF2B5EF4-FFF2-40B4-BE49-F238E27FC236}">
                  <a16:creationId xmlns:a16="http://schemas.microsoft.com/office/drawing/2014/main" id="{A6CE3A14-7B76-6CDD-8DFE-4394C39BB724}"/>
                </a:ext>
              </a:extLst>
            </p:cNvPr>
            <p:cNvSpPr/>
            <p:nvPr/>
          </p:nvSpPr>
          <p:spPr>
            <a:xfrm>
              <a:off x="4523266" y="7646866"/>
              <a:ext cx="2307934" cy="40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424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A9A9A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3" name="Фигура">
              <a:extLst>
                <a:ext uri="{FF2B5EF4-FFF2-40B4-BE49-F238E27FC236}">
                  <a16:creationId xmlns:a16="http://schemas.microsoft.com/office/drawing/2014/main" id="{F080575F-A0BF-4611-87DB-53E3170670E7}"/>
                </a:ext>
              </a:extLst>
            </p:cNvPr>
            <p:cNvSpPr/>
            <p:nvPr/>
          </p:nvSpPr>
          <p:spPr>
            <a:xfrm>
              <a:off x="0" y="0"/>
              <a:ext cx="11343922" cy="6785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8" y="0"/>
                  </a:moveTo>
                  <a:cubicBezTo>
                    <a:pt x="547" y="0"/>
                    <a:pt x="436" y="1"/>
                    <a:pt x="318" y="63"/>
                  </a:cubicBezTo>
                  <a:cubicBezTo>
                    <a:pt x="188" y="143"/>
                    <a:pt x="85" y="314"/>
                    <a:pt x="38" y="531"/>
                  </a:cubicBezTo>
                  <a:cubicBezTo>
                    <a:pt x="0" y="729"/>
                    <a:pt x="0" y="917"/>
                    <a:pt x="0" y="128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291"/>
                  </a:lnTo>
                  <a:cubicBezTo>
                    <a:pt x="21600" y="917"/>
                    <a:pt x="21600" y="729"/>
                    <a:pt x="21562" y="531"/>
                  </a:cubicBezTo>
                  <a:cubicBezTo>
                    <a:pt x="21515" y="314"/>
                    <a:pt x="21412" y="143"/>
                    <a:pt x="21282" y="63"/>
                  </a:cubicBezTo>
                  <a:cubicBezTo>
                    <a:pt x="21163" y="0"/>
                    <a:pt x="21052" y="0"/>
                    <a:pt x="20832" y="0"/>
                  </a:cubicBezTo>
                  <a:lnTo>
                    <a:pt x="768" y="0"/>
                  </a:lnTo>
                  <a:close/>
                  <a:moveTo>
                    <a:pt x="930" y="1457"/>
                  </a:moveTo>
                  <a:lnTo>
                    <a:pt x="20670" y="1457"/>
                  </a:lnTo>
                  <a:cubicBezTo>
                    <a:pt x="20685" y="1457"/>
                    <a:pt x="20693" y="1458"/>
                    <a:pt x="20700" y="1462"/>
                  </a:cubicBezTo>
                  <a:cubicBezTo>
                    <a:pt x="20709" y="1467"/>
                    <a:pt x="20716" y="1479"/>
                    <a:pt x="20719" y="1494"/>
                  </a:cubicBezTo>
                  <a:cubicBezTo>
                    <a:pt x="20722" y="1507"/>
                    <a:pt x="20722" y="1519"/>
                    <a:pt x="20722" y="1544"/>
                  </a:cubicBezTo>
                  <a:lnTo>
                    <a:pt x="20722" y="20006"/>
                  </a:lnTo>
                  <a:cubicBezTo>
                    <a:pt x="20722" y="20031"/>
                    <a:pt x="20722" y="20044"/>
                    <a:pt x="20719" y="20057"/>
                  </a:cubicBezTo>
                  <a:cubicBezTo>
                    <a:pt x="20716" y="20071"/>
                    <a:pt x="20709" y="20083"/>
                    <a:pt x="20700" y="20089"/>
                  </a:cubicBezTo>
                  <a:cubicBezTo>
                    <a:pt x="20693" y="20093"/>
                    <a:pt x="20685" y="20092"/>
                    <a:pt x="20670" y="20092"/>
                  </a:cubicBezTo>
                  <a:lnTo>
                    <a:pt x="930" y="20092"/>
                  </a:lnTo>
                  <a:cubicBezTo>
                    <a:pt x="915" y="20092"/>
                    <a:pt x="907" y="20093"/>
                    <a:pt x="900" y="20089"/>
                  </a:cubicBezTo>
                  <a:cubicBezTo>
                    <a:pt x="891" y="20083"/>
                    <a:pt x="884" y="20071"/>
                    <a:pt x="881" y="20057"/>
                  </a:cubicBezTo>
                  <a:cubicBezTo>
                    <a:pt x="878" y="20044"/>
                    <a:pt x="878" y="20031"/>
                    <a:pt x="878" y="20006"/>
                  </a:cubicBezTo>
                  <a:lnTo>
                    <a:pt x="878" y="1543"/>
                  </a:lnTo>
                  <a:cubicBezTo>
                    <a:pt x="878" y="1518"/>
                    <a:pt x="878" y="1507"/>
                    <a:pt x="881" y="1494"/>
                  </a:cubicBezTo>
                  <a:cubicBezTo>
                    <a:pt x="884" y="1479"/>
                    <a:pt x="891" y="1467"/>
                    <a:pt x="900" y="1462"/>
                  </a:cubicBezTo>
                  <a:cubicBezTo>
                    <a:pt x="907" y="1458"/>
                    <a:pt x="915" y="1457"/>
                    <a:pt x="930" y="1457"/>
                  </a:cubicBezTo>
                  <a:close/>
                </a:path>
              </a:pathLst>
            </a:custGeom>
            <a:solidFill>
              <a:srgbClr val="13131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4" name="Кружок">
              <a:extLst>
                <a:ext uri="{FF2B5EF4-FFF2-40B4-BE49-F238E27FC236}">
                  <a16:creationId xmlns:a16="http://schemas.microsoft.com/office/drawing/2014/main" id="{FDA54289-B03E-8E4D-9228-6C08CFCBB470}"/>
                </a:ext>
              </a:extLst>
            </p:cNvPr>
            <p:cNvSpPr/>
            <p:nvPr/>
          </p:nvSpPr>
          <p:spPr>
            <a:xfrm>
              <a:off x="5619323" y="143517"/>
              <a:ext cx="111390" cy="111395"/>
            </a:xfrm>
            <a:prstGeom prst="ellipse">
              <a:avLst/>
            </a:prstGeom>
            <a:solidFill>
              <a:srgbClr val="41404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5" name="Фигура">
              <a:extLst>
                <a:ext uri="{FF2B5EF4-FFF2-40B4-BE49-F238E27FC236}">
                  <a16:creationId xmlns:a16="http://schemas.microsoft.com/office/drawing/2014/main" id="{E4B3D395-DB6D-05CD-7786-18A627F85615}"/>
                </a:ext>
              </a:extLst>
            </p:cNvPr>
            <p:cNvSpPr/>
            <p:nvPr/>
          </p:nvSpPr>
          <p:spPr>
            <a:xfrm>
              <a:off x="0" y="6738228"/>
              <a:ext cx="11343399" cy="1057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6" extrusionOk="0">
                  <a:moveTo>
                    <a:pt x="0" y="0"/>
                  </a:moveTo>
                  <a:lnTo>
                    <a:pt x="0" y="13322"/>
                  </a:lnTo>
                  <a:cubicBezTo>
                    <a:pt x="0" y="15721"/>
                    <a:pt x="0" y="16916"/>
                    <a:pt x="38" y="18190"/>
                  </a:cubicBezTo>
                  <a:cubicBezTo>
                    <a:pt x="85" y="19584"/>
                    <a:pt x="188" y="20689"/>
                    <a:pt x="318" y="21196"/>
                  </a:cubicBezTo>
                  <a:cubicBezTo>
                    <a:pt x="436" y="21600"/>
                    <a:pt x="548" y="21596"/>
                    <a:pt x="769" y="21596"/>
                  </a:cubicBezTo>
                  <a:lnTo>
                    <a:pt x="20828" y="21596"/>
                  </a:lnTo>
                  <a:cubicBezTo>
                    <a:pt x="21052" y="21596"/>
                    <a:pt x="21164" y="21600"/>
                    <a:pt x="21283" y="21196"/>
                  </a:cubicBezTo>
                  <a:cubicBezTo>
                    <a:pt x="21413" y="20689"/>
                    <a:pt x="21515" y="19584"/>
                    <a:pt x="21562" y="18190"/>
                  </a:cubicBezTo>
                  <a:cubicBezTo>
                    <a:pt x="21600" y="16916"/>
                    <a:pt x="21600" y="15722"/>
                    <a:pt x="21600" y="13360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</p:grpSp>
      <p:sp>
        <p:nvSpPr>
          <p:cNvPr id="58" name="Shape">
            <a:extLst>
              <a:ext uri="{FF2B5EF4-FFF2-40B4-BE49-F238E27FC236}">
                <a16:creationId xmlns:a16="http://schemas.microsoft.com/office/drawing/2014/main" id="{8F9C1C6A-697F-E473-7411-B3A339D190AC}"/>
              </a:ext>
            </a:extLst>
          </p:cNvPr>
          <p:cNvSpPr>
            <a:spLocks/>
          </p:cNvSpPr>
          <p:nvPr/>
        </p:nvSpPr>
        <p:spPr>
          <a:xfrm rot="10800000">
            <a:off x="6095999" y="3975100"/>
            <a:ext cx="5937538" cy="2749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229" y="0"/>
                </a:moveTo>
                <a:lnTo>
                  <a:pt x="19371" y="0"/>
                </a:lnTo>
                <a:cubicBezTo>
                  <a:pt x="19698" y="0"/>
                  <a:pt x="19959" y="0"/>
                  <a:pt x="20172" y="19"/>
                </a:cubicBezTo>
                <a:cubicBezTo>
                  <a:pt x="20385" y="38"/>
                  <a:pt x="20548" y="76"/>
                  <a:pt x="20679" y="151"/>
                </a:cubicBezTo>
                <a:cubicBezTo>
                  <a:pt x="20868" y="246"/>
                  <a:pt x="21036" y="397"/>
                  <a:pt x="21175" y="589"/>
                </a:cubicBezTo>
                <a:cubicBezTo>
                  <a:pt x="21313" y="781"/>
                  <a:pt x="21422" y="1015"/>
                  <a:pt x="21491" y="1276"/>
                </a:cubicBezTo>
                <a:cubicBezTo>
                  <a:pt x="21545" y="1457"/>
                  <a:pt x="21573" y="1684"/>
                  <a:pt x="21586" y="1978"/>
                </a:cubicBezTo>
                <a:cubicBezTo>
                  <a:pt x="21600" y="2273"/>
                  <a:pt x="21600" y="2635"/>
                  <a:pt x="21600" y="3088"/>
                </a:cubicBezTo>
                <a:lnTo>
                  <a:pt x="21588" y="21600"/>
                </a:lnTo>
                <a:lnTo>
                  <a:pt x="2229" y="21600"/>
                </a:lnTo>
                <a:cubicBezTo>
                  <a:pt x="1902" y="21600"/>
                  <a:pt x="1641" y="21600"/>
                  <a:pt x="1428" y="21581"/>
                </a:cubicBezTo>
                <a:cubicBezTo>
                  <a:pt x="1215" y="21562"/>
                  <a:pt x="1052" y="21524"/>
                  <a:pt x="921" y="21449"/>
                </a:cubicBezTo>
                <a:cubicBezTo>
                  <a:pt x="732" y="21354"/>
                  <a:pt x="564" y="21203"/>
                  <a:pt x="425" y="21011"/>
                </a:cubicBezTo>
                <a:cubicBezTo>
                  <a:pt x="287" y="20819"/>
                  <a:pt x="178" y="20585"/>
                  <a:pt x="109" y="20324"/>
                </a:cubicBezTo>
                <a:cubicBezTo>
                  <a:pt x="55" y="20143"/>
                  <a:pt x="27" y="19916"/>
                  <a:pt x="14" y="19622"/>
                </a:cubicBezTo>
                <a:cubicBezTo>
                  <a:pt x="0" y="19327"/>
                  <a:pt x="0" y="18965"/>
                  <a:pt x="0" y="18512"/>
                </a:cubicBezTo>
                <a:lnTo>
                  <a:pt x="0" y="3088"/>
                </a:lnTo>
                <a:cubicBezTo>
                  <a:pt x="0" y="2635"/>
                  <a:pt x="0" y="2273"/>
                  <a:pt x="14" y="1978"/>
                </a:cubicBezTo>
                <a:cubicBezTo>
                  <a:pt x="27" y="1684"/>
                  <a:pt x="55" y="1457"/>
                  <a:pt x="109" y="1276"/>
                </a:cubicBezTo>
                <a:cubicBezTo>
                  <a:pt x="178" y="1015"/>
                  <a:pt x="287" y="781"/>
                  <a:pt x="425" y="589"/>
                </a:cubicBezTo>
                <a:cubicBezTo>
                  <a:pt x="564" y="397"/>
                  <a:pt x="732" y="246"/>
                  <a:pt x="921" y="151"/>
                </a:cubicBezTo>
                <a:cubicBezTo>
                  <a:pt x="1052" y="76"/>
                  <a:pt x="1215" y="38"/>
                  <a:pt x="1428" y="19"/>
                </a:cubicBezTo>
                <a:cubicBezTo>
                  <a:pt x="1641" y="0"/>
                  <a:pt x="1902" y="0"/>
                  <a:pt x="222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1F441E-302F-767D-0810-537B39E386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699" y="186223"/>
            <a:ext cx="5814670" cy="972084"/>
          </a:xfrm>
          <a:prstGeom prst="rect">
            <a:avLst/>
          </a:prstGeom>
        </p:spPr>
      </p:pic>
      <p:sp>
        <p:nvSpPr>
          <p:cNvPr id="56" name="Tristique senectus et netus">
            <a:extLst>
              <a:ext uri="{FF2B5EF4-FFF2-40B4-BE49-F238E27FC236}">
                <a16:creationId xmlns:a16="http://schemas.microsoft.com/office/drawing/2014/main" id="{1E956544-EAE7-DD7C-E347-7203217E2AF3}"/>
              </a:ext>
            </a:extLst>
          </p:cNvPr>
          <p:cNvSpPr txBox="1"/>
          <p:nvPr/>
        </p:nvSpPr>
        <p:spPr>
          <a:xfrm>
            <a:off x="6260134" y="4233200"/>
            <a:ext cx="5511800" cy="2069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3600" dirty="0">
                <a:solidFill>
                  <a:schemeClr val="accent4">
                    <a:lumMod val="60000"/>
                    <a:lumOff val="40000"/>
                  </a:schemeClr>
                </a:solidFill>
                <a:latin typeface="Nunito SemiBold" pitchFamily="2" charset="0"/>
              </a:rPr>
              <a:t>“Trailer Hitch”</a:t>
            </a:r>
          </a:p>
          <a:p>
            <a:pPr algn="ctr"/>
            <a:r>
              <a:rPr lang="en-GB" sz="3600" dirty="0">
                <a:solidFill>
                  <a:schemeClr val="tx1"/>
                </a:solidFill>
                <a:latin typeface="Nunito SemiBold" pitchFamily="2" charset="0"/>
              </a:rPr>
              <a:t>ANSYS Mechanical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Nunito SemiBold" pitchFamily="2" charset="0"/>
              </a:rPr>
              <a:t>Meshing</a:t>
            </a:r>
          </a:p>
        </p:txBody>
      </p:sp>
      <p:sp>
        <p:nvSpPr>
          <p:cNvPr id="3" name="Tristique senectus et netus">
            <a:extLst>
              <a:ext uri="{FF2B5EF4-FFF2-40B4-BE49-F238E27FC236}">
                <a16:creationId xmlns:a16="http://schemas.microsoft.com/office/drawing/2014/main" id="{B3ED7CED-A062-BB4D-47B1-0E6B8A0D72E9}"/>
              </a:ext>
            </a:extLst>
          </p:cNvPr>
          <p:cNvSpPr txBox="1"/>
          <p:nvPr/>
        </p:nvSpPr>
        <p:spPr>
          <a:xfrm>
            <a:off x="8275982" y="1316315"/>
            <a:ext cx="3495951" cy="8258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Nunito SemiBold" pitchFamily="2" charset="0"/>
              </a:rPr>
              <a:t>Keywords: FEA, ANSYS Workbench, installation, </a:t>
            </a:r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F8D35A0A-AF60-3A7B-91EF-C48B233F4A47}"/>
              </a:ext>
            </a:extLst>
          </p:cNvPr>
          <p:cNvSpPr/>
          <p:nvPr/>
        </p:nvSpPr>
        <p:spPr>
          <a:xfrm>
            <a:off x="8097078" y="1358900"/>
            <a:ext cx="3936459" cy="2499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5" h="21582" extrusionOk="0">
                <a:moveTo>
                  <a:pt x="7430" y="1368"/>
                </a:moveTo>
                <a:cubicBezTo>
                  <a:pt x="7455" y="1062"/>
                  <a:pt x="7375" y="756"/>
                  <a:pt x="7205" y="509"/>
                </a:cubicBezTo>
                <a:cubicBezTo>
                  <a:pt x="6984" y="188"/>
                  <a:pt x="6635" y="-1"/>
                  <a:pt x="6265" y="0"/>
                </a:cubicBezTo>
                <a:lnTo>
                  <a:pt x="1975" y="6"/>
                </a:lnTo>
                <a:cubicBezTo>
                  <a:pt x="1439" y="-3"/>
                  <a:pt x="923" y="228"/>
                  <a:pt x="549" y="645"/>
                </a:cubicBezTo>
                <a:cubicBezTo>
                  <a:pt x="187" y="1049"/>
                  <a:pt x="-11" y="1594"/>
                  <a:pt x="0" y="2158"/>
                </a:cubicBezTo>
                <a:lnTo>
                  <a:pt x="1" y="19184"/>
                </a:lnTo>
                <a:cubicBezTo>
                  <a:pt x="-6" y="19492"/>
                  <a:pt x="31" y="19795"/>
                  <a:pt x="109" y="20085"/>
                </a:cubicBezTo>
                <a:cubicBezTo>
                  <a:pt x="185" y="20366"/>
                  <a:pt x="299" y="20638"/>
                  <a:pt x="471" y="20874"/>
                </a:cubicBezTo>
                <a:cubicBezTo>
                  <a:pt x="841" y="21379"/>
                  <a:pt x="1411" y="21580"/>
                  <a:pt x="2015" y="21582"/>
                </a:cubicBezTo>
                <a:lnTo>
                  <a:pt x="19580" y="21576"/>
                </a:lnTo>
                <a:cubicBezTo>
                  <a:pt x="20174" y="21592"/>
                  <a:pt x="20742" y="21314"/>
                  <a:pt x="21123" y="20821"/>
                </a:cubicBezTo>
                <a:cubicBezTo>
                  <a:pt x="21428" y="20427"/>
                  <a:pt x="21589" y="19925"/>
                  <a:pt x="21574" y="19411"/>
                </a:cubicBezTo>
                <a:lnTo>
                  <a:pt x="21564" y="2063"/>
                </a:lnTo>
                <a:cubicBezTo>
                  <a:pt x="21569" y="1507"/>
                  <a:pt x="21364" y="974"/>
                  <a:pt x="20996" y="588"/>
                </a:cubicBezTo>
                <a:cubicBezTo>
                  <a:pt x="20626" y="198"/>
                  <a:pt x="20123" y="-8"/>
                  <a:pt x="19608" y="18"/>
                </a:cubicBezTo>
                <a:lnTo>
                  <a:pt x="15315" y="39"/>
                </a:lnTo>
                <a:cubicBezTo>
                  <a:pt x="15003" y="12"/>
                  <a:pt x="14696" y="131"/>
                  <a:pt x="14471" y="365"/>
                </a:cubicBezTo>
                <a:cubicBezTo>
                  <a:pt x="14260" y="583"/>
                  <a:pt x="14139" y="884"/>
                  <a:pt x="14135" y="1200"/>
                </a:cubicBezTo>
                <a:lnTo>
                  <a:pt x="14124" y="2388"/>
                </a:lnTo>
                <a:cubicBezTo>
                  <a:pt x="14118" y="4357"/>
                  <a:pt x="12658" y="5958"/>
                  <a:pt x="10841" y="5987"/>
                </a:cubicBezTo>
                <a:cubicBezTo>
                  <a:pt x="9001" y="6018"/>
                  <a:pt x="7485" y="4429"/>
                  <a:pt x="7451" y="2435"/>
                </a:cubicBezTo>
                <a:lnTo>
                  <a:pt x="7430" y="13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 sz="3200" dirty="0">
              <a:solidFill>
                <a:srgbClr val="FFFFFF"/>
              </a:solidFill>
            </a:endParaRPr>
          </a:p>
        </p:txBody>
      </p:sp>
      <p:sp>
        <p:nvSpPr>
          <p:cNvPr id="6" name="Tristique senectus et netus">
            <a:extLst>
              <a:ext uri="{FF2B5EF4-FFF2-40B4-BE49-F238E27FC236}">
                <a16:creationId xmlns:a16="http://schemas.microsoft.com/office/drawing/2014/main" id="{C0279F01-EE08-8E02-1322-4C4E440E8054}"/>
              </a:ext>
            </a:extLst>
          </p:cNvPr>
          <p:cNvSpPr txBox="1"/>
          <p:nvPr/>
        </p:nvSpPr>
        <p:spPr>
          <a:xfrm>
            <a:off x="8275982" y="2065527"/>
            <a:ext cx="3647387" cy="10859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#ANSYS Workbench</a:t>
            </a:r>
            <a:br>
              <a:rPr lang="en-GB" sz="1800" dirty="0">
                <a:solidFill>
                  <a:schemeClr val="bg1"/>
                </a:solidFill>
                <a:latin typeface="Nunito SemiBold" pitchFamily="2" charset="0"/>
              </a:rPr>
            </a:br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#SpaceClaim</a:t>
            </a:r>
          </a:p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#Cut Geometry</a:t>
            </a:r>
          </a:p>
        </p:txBody>
      </p:sp>
      <p:sp>
        <p:nvSpPr>
          <p:cNvPr id="7" name="Tristique senectus et netus">
            <a:extLst>
              <a:ext uri="{FF2B5EF4-FFF2-40B4-BE49-F238E27FC236}">
                <a16:creationId xmlns:a16="http://schemas.microsoft.com/office/drawing/2014/main" id="{BFB291C1-E6FA-E84B-71CA-C35609776875}"/>
              </a:ext>
            </a:extLst>
          </p:cNvPr>
          <p:cNvSpPr txBox="1"/>
          <p:nvPr/>
        </p:nvSpPr>
        <p:spPr>
          <a:xfrm>
            <a:off x="9448799" y="1384991"/>
            <a:ext cx="1225827" cy="4211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Nunito SemiBold" pitchFamily="2" charset="0"/>
              </a:rPr>
              <a:t>Keywords</a:t>
            </a:r>
          </a:p>
        </p:txBody>
      </p:sp>
    </p:spTree>
    <p:extLst>
      <p:ext uri="{BB962C8B-B14F-4D97-AF65-F5344CB8AC3E}">
        <p14:creationId xmlns:p14="http://schemas.microsoft.com/office/powerpoint/2010/main" val="4236424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45AC9AC-7146-E18C-2096-E22ED6871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17131" y="1767131"/>
            <a:ext cx="6005177" cy="336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">
            <a:extLst>
              <a:ext uri="{FF2B5EF4-FFF2-40B4-BE49-F238E27FC236}">
                <a16:creationId xmlns:a16="http://schemas.microsoft.com/office/drawing/2014/main" id="{871D3B5F-B957-322C-4746-7235A356414A}"/>
              </a:ext>
            </a:extLst>
          </p:cNvPr>
          <p:cNvGrpSpPr/>
          <p:nvPr/>
        </p:nvGrpSpPr>
        <p:grpSpPr>
          <a:xfrm>
            <a:off x="743538" y="1358900"/>
            <a:ext cx="7219361" cy="5499100"/>
            <a:chOff x="0" y="0"/>
            <a:chExt cx="11343921" cy="9072722"/>
          </a:xfrm>
        </p:grpSpPr>
        <p:sp>
          <p:nvSpPr>
            <p:cNvPr id="10" name="Фигура">
              <a:extLst>
                <a:ext uri="{FF2B5EF4-FFF2-40B4-BE49-F238E27FC236}">
                  <a16:creationId xmlns:a16="http://schemas.microsoft.com/office/drawing/2014/main" id="{E11695C4-6A84-4107-AF29-E82BE389A5DA}"/>
                </a:ext>
              </a:extLst>
            </p:cNvPr>
            <p:cNvSpPr/>
            <p:nvPr/>
          </p:nvSpPr>
          <p:spPr>
            <a:xfrm>
              <a:off x="3963622" y="9021812"/>
              <a:ext cx="3425008" cy="50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" y="0"/>
                  </a:moveTo>
                  <a:lnTo>
                    <a:pt x="0" y="5478"/>
                  </a:lnTo>
                  <a:cubicBezTo>
                    <a:pt x="21" y="8389"/>
                    <a:pt x="49" y="11036"/>
                    <a:pt x="84" y="13304"/>
                  </a:cubicBezTo>
                  <a:cubicBezTo>
                    <a:pt x="164" y="18597"/>
                    <a:pt x="272" y="21500"/>
                    <a:pt x="384" y="21600"/>
                  </a:cubicBezTo>
                  <a:lnTo>
                    <a:pt x="21216" y="21600"/>
                  </a:lnTo>
                  <a:cubicBezTo>
                    <a:pt x="21327" y="21457"/>
                    <a:pt x="21434" y="18545"/>
                    <a:pt x="21514" y="13304"/>
                  </a:cubicBezTo>
                  <a:cubicBezTo>
                    <a:pt x="21549" y="11028"/>
                    <a:pt x="21578" y="8393"/>
                    <a:pt x="21600" y="5478"/>
                  </a:cubicBezTo>
                  <a:lnTo>
                    <a:pt x="21502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9191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1" name="Фигура">
              <a:extLst>
                <a:ext uri="{FF2B5EF4-FFF2-40B4-BE49-F238E27FC236}">
                  <a16:creationId xmlns:a16="http://schemas.microsoft.com/office/drawing/2014/main" id="{AD316E2A-B28C-C00C-3674-7D48F937D0C4}"/>
                </a:ext>
              </a:extLst>
            </p:cNvPr>
            <p:cNvSpPr/>
            <p:nvPr/>
          </p:nvSpPr>
          <p:spPr>
            <a:xfrm>
              <a:off x="3962194" y="7646866"/>
              <a:ext cx="3429759" cy="139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7" h="21600" extrusionOk="0">
                  <a:moveTo>
                    <a:pt x="3643" y="0"/>
                  </a:moveTo>
                  <a:lnTo>
                    <a:pt x="3371" y="14510"/>
                  </a:lnTo>
                  <a:cubicBezTo>
                    <a:pt x="3361" y="15415"/>
                    <a:pt x="3288" y="16304"/>
                    <a:pt x="3160" y="17142"/>
                  </a:cubicBezTo>
                  <a:cubicBezTo>
                    <a:pt x="3074" y="17707"/>
                    <a:pt x="2963" y="18253"/>
                    <a:pt x="2798" y="18712"/>
                  </a:cubicBezTo>
                  <a:cubicBezTo>
                    <a:pt x="2623" y="19200"/>
                    <a:pt x="2397" y="19566"/>
                    <a:pt x="2144" y="19762"/>
                  </a:cubicBezTo>
                  <a:cubicBezTo>
                    <a:pt x="1813" y="20018"/>
                    <a:pt x="1481" y="20260"/>
                    <a:pt x="1147" y="20493"/>
                  </a:cubicBezTo>
                  <a:cubicBezTo>
                    <a:pt x="785" y="20744"/>
                    <a:pt x="423" y="20985"/>
                    <a:pt x="59" y="21212"/>
                  </a:cubicBezTo>
                  <a:cubicBezTo>
                    <a:pt x="7" y="21232"/>
                    <a:pt x="-17" y="21374"/>
                    <a:pt x="12" y="21480"/>
                  </a:cubicBezTo>
                  <a:cubicBezTo>
                    <a:pt x="25" y="21527"/>
                    <a:pt x="47" y="21554"/>
                    <a:pt x="70" y="21549"/>
                  </a:cubicBezTo>
                  <a:lnTo>
                    <a:pt x="10096" y="21594"/>
                  </a:lnTo>
                  <a:lnTo>
                    <a:pt x="10096" y="21600"/>
                  </a:lnTo>
                  <a:lnTo>
                    <a:pt x="10783" y="21594"/>
                  </a:lnTo>
                  <a:lnTo>
                    <a:pt x="11470" y="21600"/>
                  </a:lnTo>
                  <a:lnTo>
                    <a:pt x="11470" y="21594"/>
                  </a:lnTo>
                  <a:lnTo>
                    <a:pt x="21496" y="21549"/>
                  </a:lnTo>
                  <a:cubicBezTo>
                    <a:pt x="21519" y="21554"/>
                    <a:pt x="21541" y="21527"/>
                    <a:pt x="21554" y="21480"/>
                  </a:cubicBezTo>
                  <a:cubicBezTo>
                    <a:pt x="21583" y="21374"/>
                    <a:pt x="21559" y="21232"/>
                    <a:pt x="21507" y="21212"/>
                  </a:cubicBezTo>
                  <a:cubicBezTo>
                    <a:pt x="21143" y="20985"/>
                    <a:pt x="20778" y="20744"/>
                    <a:pt x="20417" y="20493"/>
                  </a:cubicBezTo>
                  <a:cubicBezTo>
                    <a:pt x="20083" y="20260"/>
                    <a:pt x="19750" y="20018"/>
                    <a:pt x="19419" y="19762"/>
                  </a:cubicBezTo>
                  <a:cubicBezTo>
                    <a:pt x="19167" y="19566"/>
                    <a:pt x="18943" y="19200"/>
                    <a:pt x="18768" y="18712"/>
                  </a:cubicBezTo>
                  <a:cubicBezTo>
                    <a:pt x="18603" y="18253"/>
                    <a:pt x="18489" y="17707"/>
                    <a:pt x="18403" y="17142"/>
                  </a:cubicBezTo>
                  <a:cubicBezTo>
                    <a:pt x="18276" y="16304"/>
                    <a:pt x="18205" y="15415"/>
                    <a:pt x="18195" y="14510"/>
                  </a:cubicBezTo>
                  <a:lnTo>
                    <a:pt x="17921" y="0"/>
                  </a:lnTo>
                  <a:lnTo>
                    <a:pt x="3643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2" name="Фигура">
              <a:extLst>
                <a:ext uri="{FF2B5EF4-FFF2-40B4-BE49-F238E27FC236}">
                  <a16:creationId xmlns:a16="http://schemas.microsoft.com/office/drawing/2014/main" id="{A6CE3A14-7B76-6CDD-8DFE-4394C39BB724}"/>
                </a:ext>
              </a:extLst>
            </p:cNvPr>
            <p:cNvSpPr/>
            <p:nvPr/>
          </p:nvSpPr>
          <p:spPr>
            <a:xfrm>
              <a:off x="4523266" y="7646866"/>
              <a:ext cx="2307934" cy="40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424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A9A9A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3" name="Фигура">
              <a:extLst>
                <a:ext uri="{FF2B5EF4-FFF2-40B4-BE49-F238E27FC236}">
                  <a16:creationId xmlns:a16="http://schemas.microsoft.com/office/drawing/2014/main" id="{F080575F-A0BF-4611-87DB-53E3170670E7}"/>
                </a:ext>
              </a:extLst>
            </p:cNvPr>
            <p:cNvSpPr/>
            <p:nvPr/>
          </p:nvSpPr>
          <p:spPr>
            <a:xfrm>
              <a:off x="0" y="0"/>
              <a:ext cx="11343922" cy="6785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8" y="0"/>
                  </a:moveTo>
                  <a:cubicBezTo>
                    <a:pt x="547" y="0"/>
                    <a:pt x="436" y="1"/>
                    <a:pt x="318" y="63"/>
                  </a:cubicBezTo>
                  <a:cubicBezTo>
                    <a:pt x="188" y="143"/>
                    <a:pt x="85" y="314"/>
                    <a:pt x="38" y="531"/>
                  </a:cubicBezTo>
                  <a:cubicBezTo>
                    <a:pt x="0" y="729"/>
                    <a:pt x="0" y="917"/>
                    <a:pt x="0" y="128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291"/>
                  </a:lnTo>
                  <a:cubicBezTo>
                    <a:pt x="21600" y="917"/>
                    <a:pt x="21600" y="729"/>
                    <a:pt x="21562" y="531"/>
                  </a:cubicBezTo>
                  <a:cubicBezTo>
                    <a:pt x="21515" y="314"/>
                    <a:pt x="21412" y="143"/>
                    <a:pt x="21282" y="63"/>
                  </a:cubicBezTo>
                  <a:cubicBezTo>
                    <a:pt x="21163" y="0"/>
                    <a:pt x="21052" y="0"/>
                    <a:pt x="20832" y="0"/>
                  </a:cubicBezTo>
                  <a:lnTo>
                    <a:pt x="768" y="0"/>
                  </a:lnTo>
                  <a:close/>
                  <a:moveTo>
                    <a:pt x="930" y="1457"/>
                  </a:moveTo>
                  <a:lnTo>
                    <a:pt x="20670" y="1457"/>
                  </a:lnTo>
                  <a:cubicBezTo>
                    <a:pt x="20685" y="1457"/>
                    <a:pt x="20693" y="1458"/>
                    <a:pt x="20700" y="1462"/>
                  </a:cubicBezTo>
                  <a:cubicBezTo>
                    <a:pt x="20709" y="1467"/>
                    <a:pt x="20716" y="1479"/>
                    <a:pt x="20719" y="1494"/>
                  </a:cubicBezTo>
                  <a:cubicBezTo>
                    <a:pt x="20722" y="1507"/>
                    <a:pt x="20722" y="1519"/>
                    <a:pt x="20722" y="1544"/>
                  </a:cubicBezTo>
                  <a:lnTo>
                    <a:pt x="20722" y="20006"/>
                  </a:lnTo>
                  <a:cubicBezTo>
                    <a:pt x="20722" y="20031"/>
                    <a:pt x="20722" y="20044"/>
                    <a:pt x="20719" y="20057"/>
                  </a:cubicBezTo>
                  <a:cubicBezTo>
                    <a:pt x="20716" y="20071"/>
                    <a:pt x="20709" y="20083"/>
                    <a:pt x="20700" y="20089"/>
                  </a:cubicBezTo>
                  <a:cubicBezTo>
                    <a:pt x="20693" y="20093"/>
                    <a:pt x="20685" y="20092"/>
                    <a:pt x="20670" y="20092"/>
                  </a:cubicBezTo>
                  <a:lnTo>
                    <a:pt x="930" y="20092"/>
                  </a:lnTo>
                  <a:cubicBezTo>
                    <a:pt x="915" y="20092"/>
                    <a:pt x="907" y="20093"/>
                    <a:pt x="900" y="20089"/>
                  </a:cubicBezTo>
                  <a:cubicBezTo>
                    <a:pt x="891" y="20083"/>
                    <a:pt x="884" y="20071"/>
                    <a:pt x="881" y="20057"/>
                  </a:cubicBezTo>
                  <a:cubicBezTo>
                    <a:pt x="878" y="20044"/>
                    <a:pt x="878" y="20031"/>
                    <a:pt x="878" y="20006"/>
                  </a:cubicBezTo>
                  <a:lnTo>
                    <a:pt x="878" y="1543"/>
                  </a:lnTo>
                  <a:cubicBezTo>
                    <a:pt x="878" y="1518"/>
                    <a:pt x="878" y="1507"/>
                    <a:pt x="881" y="1494"/>
                  </a:cubicBezTo>
                  <a:cubicBezTo>
                    <a:pt x="884" y="1479"/>
                    <a:pt x="891" y="1467"/>
                    <a:pt x="900" y="1462"/>
                  </a:cubicBezTo>
                  <a:cubicBezTo>
                    <a:pt x="907" y="1458"/>
                    <a:pt x="915" y="1457"/>
                    <a:pt x="930" y="1457"/>
                  </a:cubicBezTo>
                  <a:close/>
                </a:path>
              </a:pathLst>
            </a:custGeom>
            <a:solidFill>
              <a:srgbClr val="13131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4" name="Кружок">
              <a:extLst>
                <a:ext uri="{FF2B5EF4-FFF2-40B4-BE49-F238E27FC236}">
                  <a16:creationId xmlns:a16="http://schemas.microsoft.com/office/drawing/2014/main" id="{FDA54289-B03E-8E4D-9228-6C08CFCBB470}"/>
                </a:ext>
              </a:extLst>
            </p:cNvPr>
            <p:cNvSpPr/>
            <p:nvPr/>
          </p:nvSpPr>
          <p:spPr>
            <a:xfrm>
              <a:off x="5619323" y="143517"/>
              <a:ext cx="111390" cy="111395"/>
            </a:xfrm>
            <a:prstGeom prst="ellipse">
              <a:avLst/>
            </a:prstGeom>
            <a:solidFill>
              <a:srgbClr val="41404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5" name="Фигура">
              <a:extLst>
                <a:ext uri="{FF2B5EF4-FFF2-40B4-BE49-F238E27FC236}">
                  <a16:creationId xmlns:a16="http://schemas.microsoft.com/office/drawing/2014/main" id="{E4B3D395-DB6D-05CD-7786-18A627F85615}"/>
                </a:ext>
              </a:extLst>
            </p:cNvPr>
            <p:cNvSpPr/>
            <p:nvPr/>
          </p:nvSpPr>
          <p:spPr>
            <a:xfrm>
              <a:off x="0" y="6738228"/>
              <a:ext cx="11343399" cy="1057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6" extrusionOk="0">
                  <a:moveTo>
                    <a:pt x="0" y="0"/>
                  </a:moveTo>
                  <a:lnTo>
                    <a:pt x="0" y="13322"/>
                  </a:lnTo>
                  <a:cubicBezTo>
                    <a:pt x="0" y="15721"/>
                    <a:pt x="0" y="16916"/>
                    <a:pt x="38" y="18190"/>
                  </a:cubicBezTo>
                  <a:cubicBezTo>
                    <a:pt x="85" y="19584"/>
                    <a:pt x="188" y="20689"/>
                    <a:pt x="318" y="21196"/>
                  </a:cubicBezTo>
                  <a:cubicBezTo>
                    <a:pt x="436" y="21600"/>
                    <a:pt x="548" y="21596"/>
                    <a:pt x="769" y="21596"/>
                  </a:cubicBezTo>
                  <a:lnTo>
                    <a:pt x="20828" y="21596"/>
                  </a:lnTo>
                  <a:cubicBezTo>
                    <a:pt x="21052" y="21596"/>
                    <a:pt x="21164" y="21600"/>
                    <a:pt x="21283" y="21196"/>
                  </a:cubicBezTo>
                  <a:cubicBezTo>
                    <a:pt x="21413" y="20689"/>
                    <a:pt x="21515" y="19584"/>
                    <a:pt x="21562" y="18190"/>
                  </a:cubicBezTo>
                  <a:cubicBezTo>
                    <a:pt x="21600" y="16916"/>
                    <a:pt x="21600" y="15722"/>
                    <a:pt x="21600" y="13360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</p:grpSp>
      <p:sp>
        <p:nvSpPr>
          <p:cNvPr id="58" name="Shape">
            <a:extLst>
              <a:ext uri="{FF2B5EF4-FFF2-40B4-BE49-F238E27FC236}">
                <a16:creationId xmlns:a16="http://schemas.microsoft.com/office/drawing/2014/main" id="{8F9C1C6A-697F-E473-7411-B3A339D190AC}"/>
              </a:ext>
            </a:extLst>
          </p:cNvPr>
          <p:cNvSpPr>
            <a:spLocks/>
          </p:cNvSpPr>
          <p:nvPr/>
        </p:nvSpPr>
        <p:spPr>
          <a:xfrm rot="10800000">
            <a:off x="6095999" y="3975100"/>
            <a:ext cx="5937538" cy="2749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229" y="0"/>
                </a:moveTo>
                <a:lnTo>
                  <a:pt x="19371" y="0"/>
                </a:lnTo>
                <a:cubicBezTo>
                  <a:pt x="19698" y="0"/>
                  <a:pt x="19959" y="0"/>
                  <a:pt x="20172" y="19"/>
                </a:cubicBezTo>
                <a:cubicBezTo>
                  <a:pt x="20385" y="38"/>
                  <a:pt x="20548" y="76"/>
                  <a:pt x="20679" y="151"/>
                </a:cubicBezTo>
                <a:cubicBezTo>
                  <a:pt x="20868" y="246"/>
                  <a:pt x="21036" y="397"/>
                  <a:pt x="21175" y="589"/>
                </a:cubicBezTo>
                <a:cubicBezTo>
                  <a:pt x="21313" y="781"/>
                  <a:pt x="21422" y="1015"/>
                  <a:pt x="21491" y="1276"/>
                </a:cubicBezTo>
                <a:cubicBezTo>
                  <a:pt x="21545" y="1457"/>
                  <a:pt x="21573" y="1684"/>
                  <a:pt x="21586" y="1978"/>
                </a:cubicBezTo>
                <a:cubicBezTo>
                  <a:pt x="21600" y="2273"/>
                  <a:pt x="21600" y="2635"/>
                  <a:pt x="21600" y="3088"/>
                </a:cubicBezTo>
                <a:lnTo>
                  <a:pt x="21588" y="21600"/>
                </a:lnTo>
                <a:lnTo>
                  <a:pt x="2229" y="21600"/>
                </a:lnTo>
                <a:cubicBezTo>
                  <a:pt x="1902" y="21600"/>
                  <a:pt x="1641" y="21600"/>
                  <a:pt x="1428" y="21581"/>
                </a:cubicBezTo>
                <a:cubicBezTo>
                  <a:pt x="1215" y="21562"/>
                  <a:pt x="1052" y="21524"/>
                  <a:pt x="921" y="21449"/>
                </a:cubicBezTo>
                <a:cubicBezTo>
                  <a:pt x="732" y="21354"/>
                  <a:pt x="564" y="21203"/>
                  <a:pt x="425" y="21011"/>
                </a:cubicBezTo>
                <a:cubicBezTo>
                  <a:pt x="287" y="20819"/>
                  <a:pt x="178" y="20585"/>
                  <a:pt x="109" y="20324"/>
                </a:cubicBezTo>
                <a:cubicBezTo>
                  <a:pt x="55" y="20143"/>
                  <a:pt x="27" y="19916"/>
                  <a:pt x="14" y="19622"/>
                </a:cubicBezTo>
                <a:cubicBezTo>
                  <a:pt x="0" y="19327"/>
                  <a:pt x="0" y="18965"/>
                  <a:pt x="0" y="18512"/>
                </a:cubicBezTo>
                <a:lnTo>
                  <a:pt x="0" y="3088"/>
                </a:lnTo>
                <a:cubicBezTo>
                  <a:pt x="0" y="2635"/>
                  <a:pt x="0" y="2273"/>
                  <a:pt x="14" y="1978"/>
                </a:cubicBezTo>
                <a:cubicBezTo>
                  <a:pt x="27" y="1684"/>
                  <a:pt x="55" y="1457"/>
                  <a:pt x="109" y="1276"/>
                </a:cubicBezTo>
                <a:cubicBezTo>
                  <a:pt x="178" y="1015"/>
                  <a:pt x="287" y="781"/>
                  <a:pt x="425" y="589"/>
                </a:cubicBezTo>
                <a:cubicBezTo>
                  <a:pt x="564" y="397"/>
                  <a:pt x="732" y="246"/>
                  <a:pt x="921" y="151"/>
                </a:cubicBezTo>
                <a:cubicBezTo>
                  <a:pt x="1052" y="76"/>
                  <a:pt x="1215" y="38"/>
                  <a:pt x="1428" y="19"/>
                </a:cubicBezTo>
                <a:cubicBezTo>
                  <a:pt x="1641" y="0"/>
                  <a:pt x="1902" y="0"/>
                  <a:pt x="222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1F441E-302F-767D-0810-537B39E386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699" y="186223"/>
            <a:ext cx="5814670" cy="972084"/>
          </a:xfrm>
          <a:prstGeom prst="rect">
            <a:avLst/>
          </a:prstGeom>
        </p:spPr>
      </p:pic>
      <p:sp>
        <p:nvSpPr>
          <p:cNvPr id="56" name="Tristique senectus et netus">
            <a:extLst>
              <a:ext uri="{FF2B5EF4-FFF2-40B4-BE49-F238E27FC236}">
                <a16:creationId xmlns:a16="http://schemas.microsoft.com/office/drawing/2014/main" id="{1E956544-EAE7-DD7C-E347-7203217E2AF3}"/>
              </a:ext>
            </a:extLst>
          </p:cNvPr>
          <p:cNvSpPr txBox="1"/>
          <p:nvPr/>
        </p:nvSpPr>
        <p:spPr>
          <a:xfrm>
            <a:off x="6260134" y="4233200"/>
            <a:ext cx="5511800" cy="2069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3600" dirty="0">
                <a:solidFill>
                  <a:schemeClr val="accent4">
                    <a:lumMod val="60000"/>
                    <a:lumOff val="40000"/>
                  </a:schemeClr>
                </a:solidFill>
                <a:latin typeface="Nunito SemiBold" pitchFamily="2" charset="0"/>
              </a:rPr>
              <a:t>“Trailer Hitch”</a:t>
            </a:r>
          </a:p>
          <a:p>
            <a:pPr algn="ctr"/>
            <a:r>
              <a:rPr lang="en-GB" sz="3600" dirty="0">
                <a:solidFill>
                  <a:schemeClr val="tx1"/>
                </a:solidFill>
                <a:latin typeface="Nunito SemiBold" pitchFamily="2" charset="0"/>
              </a:rPr>
              <a:t>ANSYS Mechanical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Nunito SemiBold" pitchFamily="2" charset="0"/>
              </a:rPr>
              <a:t>Mesh refinement</a:t>
            </a:r>
          </a:p>
        </p:txBody>
      </p:sp>
      <p:sp>
        <p:nvSpPr>
          <p:cNvPr id="3" name="Tristique senectus et netus">
            <a:extLst>
              <a:ext uri="{FF2B5EF4-FFF2-40B4-BE49-F238E27FC236}">
                <a16:creationId xmlns:a16="http://schemas.microsoft.com/office/drawing/2014/main" id="{B3ED7CED-A062-BB4D-47B1-0E6B8A0D72E9}"/>
              </a:ext>
            </a:extLst>
          </p:cNvPr>
          <p:cNvSpPr txBox="1"/>
          <p:nvPr/>
        </p:nvSpPr>
        <p:spPr>
          <a:xfrm>
            <a:off x="8275982" y="1316315"/>
            <a:ext cx="3495951" cy="8258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Nunito SemiBold" pitchFamily="2" charset="0"/>
              </a:rPr>
              <a:t>Keywords: FEA, ANSYS Workbench, installation, </a:t>
            </a:r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F8D35A0A-AF60-3A7B-91EF-C48B233F4A47}"/>
              </a:ext>
            </a:extLst>
          </p:cNvPr>
          <p:cNvSpPr/>
          <p:nvPr/>
        </p:nvSpPr>
        <p:spPr>
          <a:xfrm>
            <a:off x="8097078" y="1358900"/>
            <a:ext cx="3936459" cy="2499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5" h="21582" extrusionOk="0">
                <a:moveTo>
                  <a:pt x="7430" y="1368"/>
                </a:moveTo>
                <a:cubicBezTo>
                  <a:pt x="7455" y="1062"/>
                  <a:pt x="7375" y="756"/>
                  <a:pt x="7205" y="509"/>
                </a:cubicBezTo>
                <a:cubicBezTo>
                  <a:pt x="6984" y="188"/>
                  <a:pt x="6635" y="-1"/>
                  <a:pt x="6265" y="0"/>
                </a:cubicBezTo>
                <a:lnTo>
                  <a:pt x="1975" y="6"/>
                </a:lnTo>
                <a:cubicBezTo>
                  <a:pt x="1439" y="-3"/>
                  <a:pt x="923" y="228"/>
                  <a:pt x="549" y="645"/>
                </a:cubicBezTo>
                <a:cubicBezTo>
                  <a:pt x="187" y="1049"/>
                  <a:pt x="-11" y="1594"/>
                  <a:pt x="0" y="2158"/>
                </a:cubicBezTo>
                <a:lnTo>
                  <a:pt x="1" y="19184"/>
                </a:lnTo>
                <a:cubicBezTo>
                  <a:pt x="-6" y="19492"/>
                  <a:pt x="31" y="19795"/>
                  <a:pt x="109" y="20085"/>
                </a:cubicBezTo>
                <a:cubicBezTo>
                  <a:pt x="185" y="20366"/>
                  <a:pt x="299" y="20638"/>
                  <a:pt x="471" y="20874"/>
                </a:cubicBezTo>
                <a:cubicBezTo>
                  <a:pt x="841" y="21379"/>
                  <a:pt x="1411" y="21580"/>
                  <a:pt x="2015" y="21582"/>
                </a:cubicBezTo>
                <a:lnTo>
                  <a:pt x="19580" y="21576"/>
                </a:lnTo>
                <a:cubicBezTo>
                  <a:pt x="20174" y="21592"/>
                  <a:pt x="20742" y="21314"/>
                  <a:pt x="21123" y="20821"/>
                </a:cubicBezTo>
                <a:cubicBezTo>
                  <a:pt x="21428" y="20427"/>
                  <a:pt x="21589" y="19925"/>
                  <a:pt x="21574" y="19411"/>
                </a:cubicBezTo>
                <a:lnTo>
                  <a:pt x="21564" y="2063"/>
                </a:lnTo>
                <a:cubicBezTo>
                  <a:pt x="21569" y="1507"/>
                  <a:pt x="21364" y="974"/>
                  <a:pt x="20996" y="588"/>
                </a:cubicBezTo>
                <a:cubicBezTo>
                  <a:pt x="20626" y="198"/>
                  <a:pt x="20123" y="-8"/>
                  <a:pt x="19608" y="18"/>
                </a:cubicBezTo>
                <a:lnTo>
                  <a:pt x="15315" y="39"/>
                </a:lnTo>
                <a:cubicBezTo>
                  <a:pt x="15003" y="12"/>
                  <a:pt x="14696" y="131"/>
                  <a:pt x="14471" y="365"/>
                </a:cubicBezTo>
                <a:cubicBezTo>
                  <a:pt x="14260" y="583"/>
                  <a:pt x="14139" y="884"/>
                  <a:pt x="14135" y="1200"/>
                </a:cubicBezTo>
                <a:lnTo>
                  <a:pt x="14124" y="2388"/>
                </a:lnTo>
                <a:cubicBezTo>
                  <a:pt x="14118" y="4357"/>
                  <a:pt x="12658" y="5958"/>
                  <a:pt x="10841" y="5987"/>
                </a:cubicBezTo>
                <a:cubicBezTo>
                  <a:pt x="9001" y="6018"/>
                  <a:pt x="7485" y="4429"/>
                  <a:pt x="7451" y="2435"/>
                </a:cubicBezTo>
                <a:lnTo>
                  <a:pt x="7430" y="13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 sz="3200" dirty="0">
              <a:solidFill>
                <a:srgbClr val="FFFFFF"/>
              </a:solidFill>
            </a:endParaRPr>
          </a:p>
        </p:txBody>
      </p:sp>
      <p:sp>
        <p:nvSpPr>
          <p:cNvPr id="6" name="Tristique senectus et netus">
            <a:extLst>
              <a:ext uri="{FF2B5EF4-FFF2-40B4-BE49-F238E27FC236}">
                <a16:creationId xmlns:a16="http://schemas.microsoft.com/office/drawing/2014/main" id="{C0279F01-EE08-8E02-1322-4C4E440E8054}"/>
              </a:ext>
            </a:extLst>
          </p:cNvPr>
          <p:cNvSpPr txBox="1"/>
          <p:nvPr/>
        </p:nvSpPr>
        <p:spPr>
          <a:xfrm>
            <a:off x="8275982" y="2065527"/>
            <a:ext cx="3647387" cy="10859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#ANSYS Workbench</a:t>
            </a:r>
            <a:br>
              <a:rPr lang="en-GB" sz="1800" dirty="0">
                <a:solidFill>
                  <a:schemeClr val="bg1"/>
                </a:solidFill>
                <a:latin typeface="Nunito SemiBold" pitchFamily="2" charset="0"/>
              </a:rPr>
            </a:br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#SpaceClaim</a:t>
            </a:r>
          </a:p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#Cut Geometry</a:t>
            </a:r>
          </a:p>
        </p:txBody>
      </p:sp>
      <p:sp>
        <p:nvSpPr>
          <p:cNvPr id="7" name="Tristique senectus et netus">
            <a:extLst>
              <a:ext uri="{FF2B5EF4-FFF2-40B4-BE49-F238E27FC236}">
                <a16:creationId xmlns:a16="http://schemas.microsoft.com/office/drawing/2014/main" id="{BFB291C1-E6FA-E84B-71CA-C35609776875}"/>
              </a:ext>
            </a:extLst>
          </p:cNvPr>
          <p:cNvSpPr txBox="1"/>
          <p:nvPr/>
        </p:nvSpPr>
        <p:spPr>
          <a:xfrm>
            <a:off x="9448799" y="1384991"/>
            <a:ext cx="1225827" cy="4211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Nunito SemiBold" pitchFamily="2" charset="0"/>
              </a:rPr>
              <a:t>Keywords</a:t>
            </a:r>
          </a:p>
        </p:txBody>
      </p:sp>
    </p:spTree>
    <p:extLst>
      <p:ext uri="{BB962C8B-B14F-4D97-AF65-F5344CB8AC3E}">
        <p14:creationId xmlns:p14="http://schemas.microsoft.com/office/powerpoint/2010/main" val="847680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45AC9AC-7146-E18C-2096-E22ED6871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17131" y="1767131"/>
            <a:ext cx="6005177" cy="336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">
            <a:extLst>
              <a:ext uri="{FF2B5EF4-FFF2-40B4-BE49-F238E27FC236}">
                <a16:creationId xmlns:a16="http://schemas.microsoft.com/office/drawing/2014/main" id="{871D3B5F-B957-322C-4746-7235A356414A}"/>
              </a:ext>
            </a:extLst>
          </p:cNvPr>
          <p:cNvGrpSpPr/>
          <p:nvPr/>
        </p:nvGrpSpPr>
        <p:grpSpPr>
          <a:xfrm>
            <a:off x="743538" y="1358900"/>
            <a:ext cx="7219361" cy="5499100"/>
            <a:chOff x="0" y="0"/>
            <a:chExt cx="11343921" cy="9072722"/>
          </a:xfrm>
        </p:grpSpPr>
        <p:sp>
          <p:nvSpPr>
            <p:cNvPr id="10" name="Фигура">
              <a:extLst>
                <a:ext uri="{FF2B5EF4-FFF2-40B4-BE49-F238E27FC236}">
                  <a16:creationId xmlns:a16="http://schemas.microsoft.com/office/drawing/2014/main" id="{E11695C4-6A84-4107-AF29-E82BE389A5DA}"/>
                </a:ext>
              </a:extLst>
            </p:cNvPr>
            <p:cNvSpPr/>
            <p:nvPr/>
          </p:nvSpPr>
          <p:spPr>
            <a:xfrm>
              <a:off x="3963622" y="9021812"/>
              <a:ext cx="3425008" cy="50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" y="0"/>
                  </a:moveTo>
                  <a:lnTo>
                    <a:pt x="0" y="5478"/>
                  </a:lnTo>
                  <a:cubicBezTo>
                    <a:pt x="21" y="8389"/>
                    <a:pt x="49" y="11036"/>
                    <a:pt x="84" y="13304"/>
                  </a:cubicBezTo>
                  <a:cubicBezTo>
                    <a:pt x="164" y="18597"/>
                    <a:pt x="272" y="21500"/>
                    <a:pt x="384" y="21600"/>
                  </a:cubicBezTo>
                  <a:lnTo>
                    <a:pt x="21216" y="21600"/>
                  </a:lnTo>
                  <a:cubicBezTo>
                    <a:pt x="21327" y="21457"/>
                    <a:pt x="21434" y="18545"/>
                    <a:pt x="21514" y="13304"/>
                  </a:cubicBezTo>
                  <a:cubicBezTo>
                    <a:pt x="21549" y="11028"/>
                    <a:pt x="21578" y="8393"/>
                    <a:pt x="21600" y="5478"/>
                  </a:cubicBezTo>
                  <a:lnTo>
                    <a:pt x="21502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9191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1" name="Фигура">
              <a:extLst>
                <a:ext uri="{FF2B5EF4-FFF2-40B4-BE49-F238E27FC236}">
                  <a16:creationId xmlns:a16="http://schemas.microsoft.com/office/drawing/2014/main" id="{AD316E2A-B28C-C00C-3674-7D48F937D0C4}"/>
                </a:ext>
              </a:extLst>
            </p:cNvPr>
            <p:cNvSpPr/>
            <p:nvPr/>
          </p:nvSpPr>
          <p:spPr>
            <a:xfrm>
              <a:off x="3962194" y="7646866"/>
              <a:ext cx="3429759" cy="139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7" h="21600" extrusionOk="0">
                  <a:moveTo>
                    <a:pt x="3643" y="0"/>
                  </a:moveTo>
                  <a:lnTo>
                    <a:pt x="3371" y="14510"/>
                  </a:lnTo>
                  <a:cubicBezTo>
                    <a:pt x="3361" y="15415"/>
                    <a:pt x="3288" y="16304"/>
                    <a:pt x="3160" y="17142"/>
                  </a:cubicBezTo>
                  <a:cubicBezTo>
                    <a:pt x="3074" y="17707"/>
                    <a:pt x="2963" y="18253"/>
                    <a:pt x="2798" y="18712"/>
                  </a:cubicBezTo>
                  <a:cubicBezTo>
                    <a:pt x="2623" y="19200"/>
                    <a:pt x="2397" y="19566"/>
                    <a:pt x="2144" y="19762"/>
                  </a:cubicBezTo>
                  <a:cubicBezTo>
                    <a:pt x="1813" y="20018"/>
                    <a:pt x="1481" y="20260"/>
                    <a:pt x="1147" y="20493"/>
                  </a:cubicBezTo>
                  <a:cubicBezTo>
                    <a:pt x="785" y="20744"/>
                    <a:pt x="423" y="20985"/>
                    <a:pt x="59" y="21212"/>
                  </a:cubicBezTo>
                  <a:cubicBezTo>
                    <a:pt x="7" y="21232"/>
                    <a:pt x="-17" y="21374"/>
                    <a:pt x="12" y="21480"/>
                  </a:cubicBezTo>
                  <a:cubicBezTo>
                    <a:pt x="25" y="21527"/>
                    <a:pt x="47" y="21554"/>
                    <a:pt x="70" y="21549"/>
                  </a:cubicBezTo>
                  <a:lnTo>
                    <a:pt x="10096" y="21594"/>
                  </a:lnTo>
                  <a:lnTo>
                    <a:pt x="10096" y="21600"/>
                  </a:lnTo>
                  <a:lnTo>
                    <a:pt x="10783" y="21594"/>
                  </a:lnTo>
                  <a:lnTo>
                    <a:pt x="11470" y="21600"/>
                  </a:lnTo>
                  <a:lnTo>
                    <a:pt x="11470" y="21594"/>
                  </a:lnTo>
                  <a:lnTo>
                    <a:pt x="21496" y="21549"/>
                  </a:lnTo>
                  <a:cubicBezTo>
                    <a:pt x="21519" y="21554"/>
                    <a:pt x="21541" y="21527"/>
                    <a:pt x="21554" y="21480"/>
                  </a:cubicBezTo>
                  <a:cubicBezTo>
                    <a:pt x="21583" y="21374"/>
                    <a:pt x="21559" y="21232"/>
                    <a:pt x="21507" y="21212"/>
                  </a:cubicBezTo>
                  <a:cubicBezTo>
                    <a:pt x="21143" y="20985"/>
                    <a:pt x="20778" y="20744"/>
                    <a:pt x="20417" y="20493"/>
                  </a:cubicBezTo>
                  <a:cubicBezTo>
                    <a:pt x="20083" y="20260"/>
                    <a:pt x="19750" y="20018"/>
                    <a:pt x="19419" y="19762"/>
                  </a:cubicBezTo>
                  <a:cubicBezTo>
                    <a:pt x="19167" y="19566"/>
                    <a:pt x="18943" y="19200"/>
                    <a:pt x="18768" y="18712"/>
                  </a:cubicBezTo>
                  <a:cubicBezTo>
                    <a:pt x="18603" y="18253"/>
                    <a:pt x="18489" y="17707"/>
                    <a:pt x="18403" y="17142"/>
                  </a:cubicBezTo>
                  <a:cubicBezTo>
                    <a:pt x="18276" y="16304"/>
                    <a:pt x="18205" y="15415"/>
                    <a:pt x="18195" y="14510"/>
                  </a:cubicBezTo>
                  <a:lnTo>
                    <a:pt x="17921" y="0"/>
                  </a:lnTo>
                  <a:lnTo>
                    <a:pt x="3643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2" name="Фигура">
              <a:extLst>
                <a:ext uri="{FF2B5EF4-FFF2-40B4-BE49-F238E27FC236}">
                  <a16:creationId xmlns:a16="http://schemas.microsoft.com/office/drawing/2014/main" id="{A6CE3A14-7B76-6CDD-8DFE-4394C39BB724}"/>
                </a:ext>
              </a:extLst>
            </p:cNvPr>
            <p:cNvSpPr/>
            <p:nvPr/>
          </p:nvSpPr>
          <p:spPr>
            <a:xfrm>
              <a:off x="4523266" y="7646866"/>
              <a:ext cx="2307934" cy="40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424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A9A9A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3" name="Фигура">
              <a:extLst>
                <a:ext uri="{FF2B5EF4-FFF2-40B4-BE49-F238E27FC236}">
                  <a16:creationId xmlns:a16="http://schemas.microsoft.com/office/drawing/2014/main" id="{F080575F-A0BF-4611-87DB-53E3170670E7}"/>
                </a:ext>
              </a:extLst>
            </p:cNvPr>
            <p:cNvSpPr/>
            <p:nvPr/>
          </p:nvSpPr>
          <p:spPr>
            <a:xfrm>
              <a:off x="0" y="0"/>
              <a:ext cx="11343922" cy="6785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8" y="0"/>
                  </a:moveTo>
                  <a:cubicBezTo>
                    <a:pt x="547" y="0"/>
                    <a:pt x="436" y="1"/>
                    <a:pt x="318" y="63"/>
                  </a:cubicBezTo>
                  <a:cubicBezTo>
                    <a:pt x="188" y="143"/>
                    <a:pt x="85" y="314"/>
                    <a:pt x="38" y="531"/>
                  </a:cubicBezTo>
                  <a:cubicBezTo>
                    <a:pt x="0" y="729"/>
                    <a:pt x="0" y="917"/>
                    <a:pt x="0" y="128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291"/>
                  </a:lnTo>
                  <a:cubicBezTo>
                    <a:pt x="21600" y="917"/>
                    <a:pt x="21600" y="729"/>
                    <a:pt x="21562" y="531"/>
                  </a:cubicBezTo>
                  <a:cubicBezTo>
                    <a:pt x="21515" y="314"/>
                    <a:pt x="21412" y="143"/>
                    <a:pt x="21282" y="63"/>
                  </a:cubicBezTo>
                  <a:cubicBezTo>
                    <a:pt x="21163" y="0"/>
                    <a:pt x="21052" y="0"/>
                    <a:pt x="20832" y="0"/>
                  </a:cubicBezTo>
                  <a:lnTo>
                    <a:pt x="768" y="0"/>
                  </a:lnTo>
                  <a:close/>
                  <a:moveTo>
                    <a:pt x="930" y="1457"/>
                  </a:moveTo>
                  <a:lnTo>
                    <a:pt x="20670" y="1457"/>
                  </a:lnTo>
                  <a:cubicBezTo>
                    <a:pt x="20685" y="1457"/>
                    <a:pt x="20693" y="1458"/>
                    <a:pt x="20700" y="1462"/>
                  </a:cubicBezTo>
                  <a:cubicBezTo>
                    <a:pt x="20709" y="1467"/>
                    <a:pt x="20716" y="1479"/>
                    <a:pt x="20719" y="1494"/>
                  </a:cubicBezTo>
                  <a:cubicBezTo>
                    <a:pt x="20722" y="1507"/>
                    <a:pt x="20722" y="1519"/>
                    <a:pt x="20722" y="1544"/>
                  </a:cubicBezTo>
                  <a:lnTo>
                    <a:pt x="20722" y="20006"/>
                  </a:lnTo>
                  <a:cubicBezTo>
                    <a:pt x="20722" y="20031"/>
                    <a:pt x="20722" y="20044"/>
                    <a:pt x="20719" y="20057"/>
                  </a:cubicBezTo>
                  <a:cubicBezTo>
                    <a:pt x="20716" y="20071"/>
                    <a:pt x="20709" y="20083"/>
                    <a:pt x="20700" y="20089"/>
                  </a:cubicBezTo>
                  <a:cubicBezTo>
                    <a:pt x="20693" y="20093"/>
                    <a:pt x="20685" y="20092"/>
                    <a:pt x="20670" y="20092"/>
                  </a:cubicBezTo>
                  <a:lnTo>
                    <a:pt x="930" y="20092"/>
                  </a:lnTo>
                  <a:cubicBezTo>
                    <a:pt x="915" y="20092"/>
                    <a:pt x="907" y="20093"/>
                    <a:pt x="900" y="20089"/>
                  </a:cubicBezTo>
                  <a:cubicBezTo>
                    <a:pt x="891" y="20083"/>
                    <a:pt x="884" y="20071"/>
                    <a:pt x="881" y="20057"/>
                  </a:cubicBezTo>
                  <a:cubicBezTo>
                    <a:pt x="878" y="20044"/>
                    <a:pt x="878" y="20031"/>
                    <a:pt x="878" y="20006"/>
                  </a:cubicBezTo>
                  <a:lnTo>
                    <a:pt x="878" y="1543"/>
                  </a:lnTo>
                  <a:cubicBezTo>
                    <a:pt x="878" y="1518"/>
                    <a:pt x="878" y="1507"/>
                    <a:pt x="881" y="1494"/>
                  </a:cubicBezTo>
                  <a:cubicBezTo>
                    <a:pt x="884" y="1479"/>
                    <a:pt x="891" y="1467"/>
                    <a:pt x="900" y="1462"/>
                  </a:cubicBezTo>
                  <a:cubicBezTo>
                    <a:pt x="907" y="1458"/>
                    <a:pt x="915" y="1457"/>
                    <a:pt x="930" y="1457"/>
                  </a:cubicBezTo>
                  <a:close/>
                </a:path>
              </a:pathLst>
            </a:custGeom>
            <a:solidFill>
              <a:srgbClr val="13131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4" name="Кружок">
              <a:extLst>
                <a:ext uri="{FF2B5EF4-FFF2-40B4-BE49-F238E27FC236}">
                  <a16:creationId xmlns:a16="http://schemas.microsoft.com/office/drawing/2014/main" id="{FDA54289-B03E-8E4D-9228-6C08CFCBB470}"/>
                </a:ext>
              </a:extLst>
            </p:cNvPr>
            <p:cNvSpPr/>
            <p:nvPr/>
          </p:nvSpPr>
          <p:spPr>
            <a:xfrm>
              <a:off x="5619323" y="143517"/>
              <a:ext cx="111390" cy="111395"/>
            </a:xfrm>
            <a:prstGeom prst="ellipse">
              <a:avLst/>
            </a:prstGeom>
            <a:solidFill>
              <a:srgbClr val="41404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5" name="Фигура">
              <a:extLst>
                <a:ext uri="{FF2B5EF4-FFF2-40B4-BE49-F238E27FC236}">
                  <a16:creationId xmlns:a16="http://schemas.microsoft.com/office/drawing/2014/main" id="{E4B3D395-DB6D-05CD-7786-18A627F85615}"/>
                </a:ext>
              </a:extLst>
            </p:cNvPr>
            <p:cNvSpPr/>
            <p:nvPr/>
          </p:nvSpPr>
          <p:spPr>
            <a:xfrm>
              <a:off x="0" y="6738228"/>
              <a:ext cx="11343399" cy="1057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6" extrusionOk="0">
                  <a:moveTo>
                    <a:pt x="0" y="0"/>
                  </a:moveTo>
                  <a:lnTo>
                    <a:pt x="0" y="13322"/>
                  </a:lnTo>
                  <a:cubicBezTo>
                    <a:pt x="0" y="15721"/>
                    <a:pt x="0" y="16916"/>
                    <a:pt x="38" y="18190"/>
                  </a:cubicBezTo>
                  <a:cubicBezTo>
                    <a:pt x="85" y="19584"/>
                    <a:pt x="188" y="20689"/>
                    <a:pt x="318" y="21196"/>
                  </a:cubicBezTo>
                  <a:cubicBezTo>
                    <a:pt x="436" y="21600"/>
                    <a:pt x="548" y="21596"/>
                    <a:pt x="769" y="21596"/>
                  </a:cubicBezTo>
                  <a:lnTo>
                    <a:pt x="20828" y="21596"/>
                  </a:lnTo>
                  <a:cubicBezTo>
                    <a:pt x="21052" y="21596"/>
                    <a:pt x="21164" y="21600"/>
                    <a:pt x="21283" y="21196"/>
                  </a:cubicBezTo>
                  <a:cubicBezTo>
                    <a:pt x="21413" y="20689"/>
                    <a:pt x="21515" y="19584"/>
                    <a:pt x="21562" y="18190"/>
                  </a:cubicBezTo>
                  <a:cubicBezTo>
                    <a:pt x="21600" y="16916"/>
                    <a:pt x="21600" y="15722"/>
                    <a:pt x="21600" y="13360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</p:grpSp>
      <p:sp>
        <p:nvSpPr>
          <p:cNvPr id="58" name="Shape">
            <a:extLst>
              <a:ext uri="{FF2B5EF4-FFF2-40B4-BE49-F238E27FC236}">
                <a16:creationId xmlns:a16="http://schemas.microsoft.com/office/drawing/2014/main" id="{8F9C1C6A-697F-E473-7411-B3A339D190AC}"/>
              </a:ext>
            </a:extLst>
          </p:cNvPr>
          <p:cNvSpPr>
            <a:spLocks/>
          </p:cNvSpPr>
          <p:nvPr/>
        </p:nvSpPr>
        <p:spPr>
          <a:xfrm rot="10800000">
            <a:off x="6095999" y="3975100"/>
            <a:ext cx="5937538" cy="2749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229" y="0"/>
                </a:moveTo>
                <a:lnTo>
                  <a:pt x="19371" y="0"/>
                </a:lnTo>
                <a:cubicBezTo>
                  <a:pt x="19698" y="0"/>
                  <a:pt x="19959" y="0"/>
                  <a:pt x="20172" y="19"/>
                </a:cubicBezTo>
                <a:cubicBezTo>
                  <a:pt x="20385" y="38"/>
                  <a:pt x="20548" y="76"/>
                  <a:pt x="20679" y="151"/>
                </a:cubicBezTo>
                <a:cubicBezTo>
                  <a:pt x="20868" y="246"/>
                  <a:pt x="21036" y="397"/>
                  <a:pt x="21175" y="589"/>
                </a:cubicBezTo>
                <a:cubicBezTo>
                  <a:pt x="21313" y="781"/>
                  <a:pt x="21422" y="1015"/>
                  <a:pt x="21491" y="1276"/>
                </a:cubicBezTo>
                <a:cubicBezTo>
                  <a:pt x="21545" y="1457"/>
                  <a:pt x="21573" y="1684"/>
                  <a:pt x="21586" y="1978"/>
                </a:cubicBezTo>
                <a:cubicBezTo>
                  <a:pt x="21600" y="2273"/>
                  <a:pt x="21600" y="2635"/>
                  <a:pt x="21600" y="3088"/>
                </a:cubicBezTo>
                <a:lnTo>
                  <a:pt x="21588" y="21600"/>
                </a:lnTo>
                <a:lnTo>
                  <a:pt x="2229" y="21600"/>
                </a:lnTo>
                <a:cubicBezTo>
                  <a:pt x="1902" y="21600"/>
                  <a:pt x="1641" y="21600"/>
                  <a:pt x="1428" y="21581"/>
                </a:cubicBezTo>
                <a:cubicBezTo>
                  <a:pt x="1215" y="21562"/>
                  <a:pt x="1052" y="21524"/>
                  <a:pt x="921" y="21449"/>
                </a:cubicBezTo>
                <a:cubicBezTo>
                  <a:pt x="732" y="21354"/>
                  <a:pt x="564" y="21203"/>
                  <a:pt x="425" y="21011"/>
                </a:cubicBezTo>
                <a:cubicBezTo>
                  <a:pt x="287" y="20819"/>
                  <a:pt x="178" y="20585"/>
                  <a:pt x="109" y="20324"/>
                </a:cubicBezTo>
                <a:cubicBezTo>
                  <a:pt x="55" y="20143"/>
                  <a:pt x="27" y="19916"/>
                  <a:pt x="14" y="19622"/>
                </a:cubicBezTo>
                <a:cubicBezTo>
                  <a:pt x="0" y="19327"/>
                  <a:pt x="0" y="18965"/>
                  <a:pt x="0" y="18512"/>
                </a:cubicBezTo>
                <a:lnTo>
                  <a:pt x="0" y="3088"/>
                </a:lnTo>
                <a:cubicBezTo>
                  <a:pt x="0" y="2635"/>
                  <a:pt x="0" y="2273"/>
                  <a:pt x="14" y="1978"/>
                </a:cubicBezTo>
                <a:cubicBezTo>
                  <a:pt x="27" y="1684"/>
                  <a:pt x="55" y="1457"/>
                  <a:pt x="109" y="1276"/>
                </a:cubicBezTo>
                <a:cubicBezTo>
                  <a:pt x="178" y="1015"/>
                  <a:pt x="287" y="781"/>
                  <a:pt x="425" y="589"/>
                </a:cubicBezTo>
                <a:cubicBezTo>
                  <a:pt x="564" y="397"/>
                  <a:pt x="732" y="246"/>
                  <a:pt x="921" y="151"/>
                </a:cubicBezTo>
                <a:cubicBezTo>
                  <a:pt x="1052" y="76"/>
                  <a:pt x="1215" y="38"/>
                  <a:pt x="1428" y="19"/>
                </a:cubicBezTo>
                <a:cubicBezTo>
                  <a:pt x="1641" y="0"/>
                  <a:pt x="1902" y="0"/>
                  <a:pt x="222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1F441E-302F-767D-0810-537B39E386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699" y="186223"/>
            <a:ext cx="5814670" cy="972084"/>
          </a:xfrm>
          <a:prstGeom prst="rect">
            <a:avLst/>
          </a:prstGeom>
        </p:spPr>
      </p:pic>
      <p:sp>
        <p:nvSpPr>
          <p:cNvPr id="56" name="Tristique senectus et netus">
            <a:extLst>
              <a:ext uri="{FF2B5EF4-FFF2-40B4-BE49-F238E27FC236}">
                <a16:creationId xmlns:a16="http://schemas.microsoft.com/office/drawing/2014/main" id="{1E956544-EAE7-DD7C-E347-7203217E2AF3}"/>
              </a:ext>
            </a:extLst>
          </p:cNvPr>
          <p:cNvSpPr txBox="1"/>
          <p:nvPr/>
        </p:nvSpPr>
        <p:spPr>
          <a:xfrm>
            <a:off x="6260134" y="4233200"/>
            <a:ext cx="5511800" cy="2069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3600" dirty="0">
                <a:solidFill>
                  <a:schemeClr val="accent4">
                    <a:lumMod val="60000"/>
                    <a:lumOff val="40000"/>
                  </a:schemeClr>
                </a:solidFill>
                <a:latin typeface="Nunito SemiBold" pitchFamily="2" charset="0"/>
              </a:rPr>
              <a:t>“Trailer Hitch”</a:t>
            </a:r>
          </a:p>
          <a:p>
            <a:pPr algn="ctr"/>
            <a:r>
              <a:rPr lang="en-GB" sz="3600" dirty="0">
                <a:solidFill>
                  <a:schemeClr val="tx1"/>
                </a:solidFill>
                <a:latin typeface="Nunito SemiBold" pitchFamily="2" charset="0"/>
              </a:rPr>
              <a:t>ANSYS Mechanical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Nunito SemiBold" pitchFamily="2" charset="0"/>
              </a:rPr>
              <a:t>Boundary conditions</a:t>
            </a:r>
          </a:p>
        </p:txBody>
      </p:sp>
      <p:sp>
        <p:nvSpPr>
          <p:cNvPr id="3" name="Tristique senectus et netus">
            <a:extLst>
              <a:ext uri="{FF2B5EF4-FFF2-40B4-BE49-F238E27FC236}">
                <a16:creationId xmlns:a16="http://schemas.microsoft.com/office/drawing/2014/main" id="{B3ED7CED-A062-BB4D-47B1-0E6B8A0D72E9}"/>
              </a:ext>
            </a:extLst>
          </p:cNvPr>
          <p:cNvSpPr txBox="1"/>
          <p:nvPr/>
        </p:nvSpPr>
        <p:spPr>
          <a:xfrm>
            <a:off x="8275982" y="1316315"/>
            <a:ext cx="3495951" cy="8258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Nunito SemiBold" pitchFamily="2" charset="0"/>
              </a:rPr>
              <a:t>Keywords: FEA, ANSYS Workbench, installation, </a:t>
            </a:r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F8D35A0A-AF60-3A7B-91EF-C48B233F4A47}"/>
              </a:ext>
            </a:extLst>
          </p:cNvPr>
          <p:cNvSpPr/>
          <p:nvPr/>
        </p:nvSpPr>
        <p:spPr>
          <a:xfrm>
            <a:off x="8097078" y="1358900"/>
            <a:ext cx="3936459" cy="2499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5" h="21582" extrusionOk="0">
                <a:moveTo>
                  <a:pt x="7430" y="1368"/>
                </a:moveTo>
                <a:cubicBezTo>
                  <a:pt x="7455" y="1062"/>
                  <a:pt x="7375" y="756"/>
                  <a:pt x="7205" y="509"/>
                </a:cubicBezTo>
                <a:cubicBezTo>
                  <a:pt x="6984" y="188"/>
                  <a:pt x="6635" y="-1"/>
                  <a:pt x="6265" y="0"/>
                </a:cubicBezTo>
                <a:lnTo>
                  <a:pt x="1975" y="6"/>
                </a:lnTo>
                <a:cubicBezTo>
                  <a:pt x="1439" y="-3"/>
                  <a:pt x="923" y="228"/>
                  <a:pt x="549" y="645"/>
                </a:cubicBezTo>
                <a:cubicBezTo>
                  <a:pt x="187" y="1049"/>
                  <a:pt x="-11" y="1594"/>
                  <a:pt x="0" y="2158"/>
                </a:cubicBezTo>
                <a:lnTo>
                  <a:pt x="1" y="19184"/>
                </a:lnTo>
                <a:cubicBezTo>
                  <a:pt x="-6" y="19492"/>
                  <a:pt x="31" y="19795"/>
                  <a:pt x="109" y="20085"/>
                </a:cubicBezTo>
                <a:cubicBezTo>
                  <a:pt x="185" y="20366"/>
                  <a:pt x="299" y="20638"/>
                  <a:pt x="471" y="20874"/>
                </a:cubicBezTo>
                <a:cubicBezTo>
                  <a:pt x="841" y="21379"/>
                  <a:pt x="1411" y="21580"/>
                  <a:pt x="2015" y="21582"/>
                </a:cubicBezTo>
                <a:lnTo>
                  <a:pt x="19580" y="21576"/>
                </a:lnTo>
                <a:cubicBezTo>
                  <a:pt x="20174" y="21592"/>
                  <a:pt x="20742" y="21314"/>
                  <a:pt x="21123" y="20821"/>
                </a:cubicBezTo>
                <a:cubicBezTo>
                  <a:pt x="21428" y="20427"/>
                  <a:pt x="21589" y="19925"/>
                  <a:pt x="21574" y="19411"/>
                </a:cubicBezTo>
                <a:lnTo>
                  <a:pt x="21564" y="2063"/>
                </a:lnTo>
                <a:cubicBezTo>
                  <a:pt x="21569" y="1507"/>
                  <a:pt x="21364" y="974"/>
                  <a:pt x="20996" y="588"/>
                </a:cubicBezTo>
                <a:cubicBezTo>
                  <a:pt x="20626" y="198"/>
                  <a:pt x="20123" y="-8"/>
                  <a:pt x="19608" y="18"/>
                </a:cubicBezTo>
                <a:lnTo>
                  <a:pt x="15315" y="39"/>
                </a:lnTo>
                <a:cubicBezTo>
                  <a:pt x="15003" y="12"/>
                  <a:pt x="14696" y="131"/>
                  <a:pt x="14471" y="365"/>
                </a:cubicBezTo>
                <a:cubicBezTo>
                  <a:pt x="14260" y="583"/>
                  <a:pt x="14139" y="884"/>
                  <a:pt x="14135" y="1200"/>
                </a:cubicBezTo>
                <a:lnTo>
                  <a:pt x="14124" y="2388"/>
                </a:lnTo>
                <a:cubicBezTo>
                  <a:pt x="14118" y="4357"/>
                  <a:pt x="12658" y="5958"/>
                  <a:pt x="10841" y="5987"/>
                </a:cubicBezTo>
                <a:cubicBezTo>
                  <a:pt x="9001" y="6018"/>
                  <a:pt x="7485" y="4429"/>
                  <a:pt x="7451" y="2435"/>
                </a:cubicBezTo>
                <a:lnTo>
                  <a:pt x="7430" y="13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 sz="3200" dirty="0">
              <a:solidFill>
                <a:srgbClr val="FFFFFF"/>
              </a:solidFill>
            </a:endParaRPr>
          </a:p>
        </p:txBody>
      </p:sp>
      <p:sp>
        <p:nvSpPr>
          <p:cNvPr id="6" name="Tristique senectus et netus">
            <a:extLst>
              <a:ext uri="{FF2B5EF4-FFF2-40B4-BE49-F238E27FC236}">
                <a16:creationId xmlns:a16="http://schemas.microsoft.com/office/drawing/2014/main" id="{C0279F01-EE08-8E02-1322-4C4E440E8054}"/>
              </a:ext>
            </a:extLst>
          </p:cNvPr>
          <p:cNvSpPr txBox="1"/>
          <p:nvPr/>
        </p:nvSpPr>
        <p:spPr>
          <a:xfrm>
            <a:off x="8275982" y="2065527"/>
            <a:ext cx="3647387" cy="10859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#ANSYS Workbench</a:t>
            </a:r>
            <a:br>
              <a:rPr lang="en-GB" sz="1800" dirty="0">
                <a:solidFill>
                  <a:schemeClr val="bg1"/>
                </a:solidFill>
                <a:latin typeface="Nunito SemiBold" pitchFamily="2" charset="0"/>
              </a:rPr>
            </a:br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#SpaceClaim</a:t>
            </a:r>
          </a:p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#Cut Geometry</a:t>
            </a:r>
          </a:p>
        </p:txBody>
      </p:sp>
      <p:sp>
        <p:nvSpPr>
          <p:cNvPr id="7" name="Tristique senectus et netus">
            <a:extLst>
              <a:ext uri="{FF2B5EF4-FFF2-40B4-BE49-F238E27FC236}">
                <a16:creationId xmlns:a16="http://schemas.microsoft.com/office/drawing/2014/main" id="{BFB291C1-E6FA-E84B-71CA-C35609776875}"/>
              </a:ext>
            </a:extLst>
          </p:cNvPr>
          <p:cNvSpPr txBox="1"/>
          <p:nvPr/>
        </p:nvSpPr>
        <p:spPr>
          <a:xfrm>
            <a:off x="9448799" y="1384991"/>
            <a:ext cx="1225827" cy="4211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Nunito SemiBold" pitchFamily="2" charset="0"/>
              </a:rPr>
              <a:t>Keywords</a:t>
            </a:r>
          </a:p>
        </p:txBody>
      </p:sp>
    </p:spTree>
    <p:extLst>
      <p:ext uri="{BB962C8B-B14F-4D97-AF65-F5344CB8AC3E}">
        <p14:creationId xmlns:p14="http://schemas.microsoft.com/office/powerpoint/2010/main" val="1550248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45AC9AC-7146-E18C-2096-E22ED6871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17131" y="1767131"/>
            <a:ext cx="6005177" cy="336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">
            <a:extLst>
              <a:ext uri="{FF2B5EF4-FFF2-40B4-BE49-F238E27FC236}">
                <a16:creationId xmlns:a16="http://schemas.microsoft.com/office/drawing/2014/main" id="{871D3B5F-B957-322C-4746-7235A356414A}"/>
              </a:ext>
            </a:extLst>
          </p:cNvPr>
          <p:cNvGrpSpPr/>
          <p:nvPr/>
        </p:nvGrpSpPr>
        <p:grpSpPr>
          <a:xfrm>
            <a:off x="743538" y="1358900"/>
            <a:ext cx="7219361" cy="5499100"/>
            <a:chOff x="0" y="0"/>
            <a:chExt cx="11343921" cy="9072722"/>
          </a:xfrm>
        </p:grpSpPr>
        <p:sp>
          <p:nvSpPr>
            <p:cNvPr id="10" name="Фигура">
              <a:extLst>
                <a:ext uri="{FF2B5EF4-FFF2-40B4-BE49-F238E27FC236}">
                  <a16:creationId xmlns:a16="http://schemas.microsoft.com/office/drawing/2014/main" id="{E11695C4-6A84-4107-AF29-E82BE389A5DA}"/>
                </a:ext>
              </a:extLst>
            </p:cNvPr>
            <p:cNvSpPr/>
            <p:nvPr/>
          </p:nvSpPr>
          <p:spPr>
            <a:xfrm>
              <a:off x="3963622" y="9021812"/>
              <a:ext cx="3425008" cy="50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" y="0"/>
                  </a:moveTo>
                  <a:lnTo>
                    <a:pt x="0" y="5478"/>
                  </a:lnTo>
                  <a:cubicBezTo>
                    <a:pt x="21" y="8389"/>
                    <a:pt x="49" y="11036"/>
                    <a:pt x="84" y="13304"/>
                  </a:cubicBezTo>
                  <a:cubicBezTo>
                    <a:pt x="164" y="18597"/>
                    <a:pt x="272" y="21500"/>
                    <a:pt x="384" y="21600"/>
                  </a:cubicBezTo>
                  <a:lnTo>
                    <a:pt x="21216" y="21600"/>
                  </a:lnTo>
                  <a:cubicBezTo>
                    <a:pt x="21327" y="21457"/>
                    <a:pt x="21434" y="18545"/>
                    <a:pt x="21514" y="13304"/>
                  </a:cubicBezTo>
                  <a:cubicBezTo>
                    <a:pt x="21549" y="11028"/>
                    <a:pt x="21578" y="8393"/>
                    <a:pt x="21600" y="5478"/>
                  </a:cubicBezTo>
                  <a:lnTo>
                    <a:pt x="21502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9191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1" name="Фигура">
              <a:extLst>
                <a:ext uri="{FF2B5EF4-FFF2-40B4-BE49-F238E27FC236}">
                  <a16:creationId xmlns:a16="http://schemas.microsoft.com/office/drawing/2014/main" id="{AD316E2A-B28C-C00C-3674-7D48F937D0C4}"/>
                </a:ext>
              </a:extLst>
            </p:cNvPr>
            <p:cNvSpPr/>
            <p:nvPr/>
          </p:nvSpPr>
          <p:spPr>
            <a:xfrm>
              <a:off x="3962194" y="7646866"/>
              <a:ext cx="3429759" cy="139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7" h="21600" extrusionOk="0">
                  <a:moveTo>
                    <a:pt x="3643" y="0"/>
                  </a:moveTo>
                  <a:lnTo>
                    <a:pt x="3371" y="14510"/>
                  </a:lnTo>
                  <a:cubicBezTo>
                    <a:pt x="3361" y="15415"/>
                    <a:pt x="3288" y="16304"/>
                    <a:pt x="3160" y="17142"/>
                  </a:cubicBezTo>
                  <a:cubicBezTo>
                    <a:pt x="3074" y="17707"/>
                    <a:pt x="2963" y="18253"/>
                    <a:pt x="2798" y="18712"/>
                  </a:cubicBezTo>
                  <a:cubicBezTo>
                    <a:pt x="2623" y="19200"/>
                    <a:pt x="2397" y="19566"/>
                    <a:pt x="2144" y="19762"/>
                  </a:cubicBezTo>
                  <a:cubicBezTo>
                    <a:pt x="1813" y="20018"/>
                    <a:pt x="1481" y="20260"/>
                    <a:pt x="1147" y="20493"/>
                  </a:cubicBezTo>
                  <a:cubicBezTo>
                    <a:pt x="785" y="20744"/>
                    <a:pt x="423" y="20985"/>
                    <a:pt x="59" y="21212"/>
                  </a:cubicBezTo>
                  <a:cubicBezTo>
                    <a:pt x="7" y="21232"/>
                    <a:pt x="-17" y="21374"/>
                    <a:pt x="12" y="21480"/>
                  </a:cubicBezTo>
                  <a:cubicBezTo>
                    <a:pt x="25" y="21527"/>
                    <a:pt x="47" y="21554"/>
                    <a:pt x="70" y="21549"/>
                  </a:cubicBezTo>
                  <a:lnTo>
                    <a:pt x="10096" y="21594"/>
                  </a:lnTo>
                  <a:lnTo>
                    <a:pt x="10096" y="21600"/>
                  </a:lnTo>
                  <a:lnTo>
                    <a:pt x="10783" y="21594"/>
                  </a:lnTo>
                  <a:lnTo>
                    <a:pt x="11470" y="21600"/>
                  </a:lnTo>
                  <a:lnTo>
                    <a:pt x="11470" y="21594"/>
                  </a:lnTo>
                  <a:lnTo>
                    <a:pt x="21496" y="21549"/>
                  </a:lnTo>
                  <a:cubicBezTo>
                    <a:pt x="21519" y="21554"/>
                    <a:pt x="21541" y="21527"/>
                    <a:pt x="21554" y="21480"/>
                  </a:cubicBezTo>
                  <a:cubicBezTo>
                    <a:pt x="21583" y="21374"/>
                    <a:pt x="21559" y="21232"/>
                    <a:pt x="21507" y="21212"/>
                  </a:cubicBezTo>
                  <a:cubicBezTo>
                    <a:pt x="21143" y="20985"/>
                    <a:pt x="20778" y="20744"/>
                    <a:pt x="20417" y="20493"/>
                  </a:cubicBezTo>
                  <a:cubicBezTo>
                    <a:pt x="20083" y="20260"/>
                    <a:pt x="19750" y="20018"/>
                    <a:pt x="19419" y="19762"/>
                  </a:cubicBezTo>
                  <a:cubicBezTo>
                    <a:pt x="19167" y="19566"/>
                    <a:pt x="18943" y="19200"/>
                    <a:pt x="18768" y="18712"/>
                  </a:cubicBezTo>
                  <a:cubicBezTo>
                    <a:pt x="18603" y="18253"/>
                    <a:pt x="18489" y="17707"/>
                    <a:pt x="18403" y="17142"/>
                  </a:cubicBezTo>
                  <a:cubicBezTo>
                    <a:pt x="18276" y="16304"/>
                    <a:pt x="18205" y="15415"/>
                    <a:pt x="18195" y="14510"/>
                  </a:cubicBezTo>
                  <a:lnTo>
                    <a:pt x="17921" y="0"/>
                  </a:lnTo>
                  <a:lnTo>
                    <a:pt x="3643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2" name="Фигура">
              <a:extLst>
                <a:ext uri="{FF2B5EF4-FFF2-40B4-BE49-F238E27FC236}">
                  <a16:creationId xmlns:a16="http://schemas.microsoft.com/office/drawing/2014/main" id="{A6CE3A14-7B76-6CDD-8DFE-4394C39BB724}"/>
                </a:ext>
              </a:extLst>
            </p:cNvPr>
            <p:cNvSpPr/>
            <p:nvPr/>
          </p:nvSpPr>
          <p:spPr>
            <a:xfrm>
              <a:off x="4523266" y="7646866"/>
              <a:ext cx="2307934" cy="40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424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A9A9A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3" name="Фигура">
              <a:extLst>
                <a:ext uri="{FF2B5EF4-FFF2-40B4-BE49-F238E27FC236}">
                  <a16:creationId xmlns:a16="http://schemas.microsoft.com/office/drawing/2014/main" id="{F080575F-A0BF-4611-87DB-53E3170670E7}"/>
                </a:ext>
              </a:extLst>
            </p:cNvPr>
            <p:cNvSpPr/>
            <p:nvPr/>
          </p:nvSpPr>
          <p:spPr>
            <a:xfrm>
              <a:off x="0" y="0"/>
              <a:ext cx="11343922" cy="6785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8" y="0"/>
                  </a:moveTo>
                  <a:cubicBezTo>
                    <a:pt x="547" y="0"/>
                    <a:pt x="436" y="1"/>
                    <a:pt x="318" y="63"/>
                  </a:cubicBezTo>
                  <a:cubicBezTo>
                    <a:pt x="188" y="143"/>
                    <a:pt x="85" y="314"/>
                    <a:pt x="38" y="531"/>
                  </a:cubicBezTo>
                  <a:cubicBezTo>
                    <a:pt x="0" y="729"/>
                    <a:pt x="0" y="917"/>
                    <a:pt x="0" y="128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291"/>
                  </a:lnTo>
                  <a:cubicBezTo>
                    <a:pt x="21600" y="917"/>
                    <a:pt x="21600" y="729"/>
                    <a:pt x="21562" y="531"/>
                  </a:cubicBezTo>
                  <a:cubicBezTo>
                    <a:pt x="21515" y="314"/>
                    <a:pt x="21412" y="143"/>
                    <a:pt x="21282" y="63"/>
                  </a:cubicBezTo>
                  <a:cubicBezTo>
                    <a:pt x="21163" y="0"/>
                    <a:pt x="21052" y="0"/>
                    <a:pt x="20832" y="0"/>
                  </a:cubicBezTo>
                  <a:lnTo>
                    <a:pt x="768" y="0"/>
                  </a:lnTo>
                  <a:close/>
                  <a:moveTo>
                    <a:pt x="930" y="1457"/>
                  </a:moveTo>
                  <a:lnTo>
                    <a:pt x="20670" y="1457"/>
                  </a:lnTo>
                  <a:cubicBezTo>
                    <a:pt x="20685" y="1457"/>
                    <a:pt x="20693" y="1458"/>
                    <a:pt x="20700" y="1462"/>
                  </a:cubicBezTo>
                  <a:cubicBezTo>
                    <a:pt x="20709" y="1467"/>
                    <a:pt x="20716" y="1479"/>
                    <a:pt x="20719" y="1494"/>
                  </a:cubicBezTo>
                  <a:cubicBezTo>
                    <a:pt x="20722" y="1507"/>
                    <a:pt x="20722" y="1519"/>
                    <a:pt x="20722" y="1544"/>
                  </a:cubicBezTo>
                  <a:lnTo>
                    <a:pt x="20722" y="20006"/>
                  </a:lnTo>
                  <a:cubicBezTo>
                    <a:pt x="20722" y="20031"/>
                    <a:pt x="20722" y="20044"/>
                    <a:pt x="20719" y="20057"/>
                  </a:cubicBezTo>
                  <a:cubicBezTo>
                    <a:pt x="20716" y="20071"/>
                    <a:pt x="20709" y="20083"/>
                    <a:pt x="20700" y="20089"/>
                  </a:cubicBezTo>
                  <a:cubicBezTo>
                    <a:pt x="20693" y="20093"/>
                    <a:pt x="20685" y="20092"/>
                    <a:pt x="20670" y="20092"/>
                  </a:cubicBezTo>
                  <a:lnTo>
                    <a:pt x="930" y="20092"/>
                  </a:lnTo>
                  <a:cubicBezTo>
                    <a:pt x="915" y="20092"/>
                    <a:pt x="907" y="20093"/>
                    <a:pt x="900" y="20089"/>
                  </a:cubicBezTo>
                  <a:cubicBezTo>
                    <a:pt x="891" y="20083"/>
                    <a:pt x="884" y="20071"/>
                    <a:pt x="881" y="20057"/>
                  </a:cubicBezTo>
                  <a:cubicBezTo>
                    <a:pt x="878" y="20044"/>
                    <a:pt x="878" y="20031"/>
                    <a:pt x="878" y="20006"/>
                  </a:cubicBezTo>
                  <a:lnTo>
                    <a:pt x="878" y="1543"/>
                  </a:lnTo>
                  <a:cubicBezTo>
                    <a:pt x="878" y="1518"/>
                    <a:pt x="878" y="1507"/>
                    <a:pt x="881" y="1494"/>
                  </a:cubicBezTo>
                  <a:cubicBezTo>
                    <a:pt x="884" y="1479"/>
                    <a:pt x="891" y="1467"/>
                    <a:pt x="900" y="1462"/>
                  </a:cubicBezTo>
                  <a:cubicBezTo>
                    <a:pt x="907" y="1458"/>
                    <a:pt x="915" y="1457"/>
                    <a:pt x="930" y="1457"/>
                  </a:cubicBezTo>
                  <a:close/>
                </a:path>
              </a:pathLst>
            </a:custGeom>
            <a:solidFill>
              <a:srgbClr val="13131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4" name="Кружок">
              <a:extLst>
                <a:ext uri="{FF2B5EF4-FFF2-40B4-BE49-F238E27FC236}">
                  <a16:creationId xmlns:a16="http://schemas.microsoft.com/office/drawing/2014/main" id="{FDA54289-B03E-8E4D-9228-6C08CFCBB470}"/>
                </a:ext>
              </a:extLst>
            </p:cNvPr>
            <p:cNvSpPr/>
            <p:nvPr/>
          </p:nvSpPr>
          <p:spPr>
            <a:xfrm>
              <a:off x="5619323" y="143517"/>
              <a:ext cx="111390" cy="111395"/>
            </a:xfrm>
            <a:prstGeom prst="ellipse">
              <a:avLst/>
            </a:prstGeom>
            <a:solidFill>
              <a:srgbClr val="41404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5" name="Фигура">
              <a:extLst>
                <a:ext uri="{FF2B5EF4-FFF2-40B4-BE49-F238E27FC236}">
                  <a16:creationId xmlns:a16="http://schemas.microsoft.com/office/drawing/2014/main" id="{E4B3D395-DB6D-05CD-7786-18A627F85615}"/>
                </a:ext>
              </a:extLst>
            </p:cNvPr>
            <p:cNvSpPr/>
            <p:nvPr/>
          </p:nvSpPr>
          <p:spPr>
            <a:xfrm>
              <a:off x="0" y="6738228"/>
              <a:ext cx="11343399" cy="1057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6" extrusionOk="0">
                  <a:moveTo>
                    <a:pt x="0" y="0"/>
                  </a:moveTo>
                  <a:lnTo>
                    <a:pt x="0" y="13322"/>
                  </a:lnTo>
                  <a:cubicBezTo>
                    <a:pt x="0" y="15721"/>
                    <a:pt x="0" y="16916"/>
                    <a:pt x="38" y="18190"/>
                  </a:cubicBezTo>
                  <a:cubicBezTo>
                    <a:pt x="85" y="19584"/>
                    <a:pt x="188" y="20689"/>
                    <a:pt x="318" y="21196"/>
                  </a:cubicBezTo>
                  <a:cubicBezTo>
                    <a:pt x="436" y="21600"/>
                    <a:pt x="548" y="21596"/>
                    <a:pt x="769" y="21596"/>
                  </a:cubicBezTo>
                  <a:lnTo>
                    <a:pt x="20828" y="21596"/>
                  </a:lnTo>
                  <a:cubicBezTo>
                    <a:pt x="21052" y="21596"/>
                    <a:pt x="21164" y="21600"/>
                    <a:pt x="21283" y="21196"/>
                  </a:cubicBezTo>
                  <a:cubicBezTo>
                    <a:pt x="21413" y="20689"/>
                    <a:pt x="21515" y="19584"/>
                    <a:pt x="21562" y="18190"/>
                  </a:cubicBezTo>
                  <a:cubicBezTo>
                    <a:pt x="21600" y="16916"/>
                    <a:pt x="21600" y="15722"/>
                    <a:pt x="21600" y="13360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</p:grpSp>
      <p:sp>
        <p:nvSpPr>
          <p:cNvPr id="58" name="Shape">
            <a:extLst>
              <a:ext uri="{FF2B5EF4-FFF2-40B4-BE49-F238E27FC236}">
                <a16:creationId xmlns:a16="http://schemas.microsoft.com/office/drawing/2014/main" id="{8F9C1C6A-697F-E473-7411-B3A339D190AC}"/>
              </a:ext>
            </a:extLst>
          </p:cNvPr>
          <p:cNvSpPr>
            <a:spLocks/>
          </p:cNvSpPr>
          <p:nvPr/>
        </p:nvSpPr>
        <p:spPr>
          <a:xfrm rot="10800000">
            <a:off x="6095999" y="3975100"/>
            <a:ext cx="5937538" cy="2749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229" y="0"/>
                </a:moveTo>
                <a:lnTo>
                  <a:pt x="19371" y="0"/>
                </a:lnTo>
                <a:cubicBezTo>
                  <a:pt x="19698" y="0"/>
                  <a:pt x="19959" y="0"/>
                  <a:pt x="20172" y="19"/>
                </a:cubicBezTo>
                <a:cubicBezTo>
                  <a:pt x="20385" y="38"/>
                  <a:pt x="20548" y="76"/>
                  <a:pt x="20679" y="151"/>
                </a:cubicBezTo>
                <a:cubicBezTo>
                  <a:pt x="20868" y="246"/>
                  <a:pt x="21036" y="397"/>
                  <a:pt x="21175" y="589"/>
                </a:cubicBezTo>
                <a:cubicBezTo>
                  <a:pt x="21313" y="781"/>
                  <a:pt x="21422" y="1015"/>
                  <a:pt x="21491" y="1276"/>
                </a:cubicBezTo>
                <a:cubicBezTo>
                  <a:pt x="21545" y="1457"/>
                  <a:pt x="21573" y="1684"/>
                  <a:pt x="21586" y="1978"/>
                </a:cubicBezTo>
                <a:cubicBezTo>
                  <a:pt x="21600" y="2273"/>
                  <a:pt x="21600" y="2635"/>
                  <a:pt x="21600" y="3088"/>
                </a:cubicBezTo>
                <a:lnTo>
                  <a:pt x="21588" y="21600"/>
                </a:lnTo>
                <a:lnTo>
                  <a:pt x="2229" y="21600"/>
                </a:lnTo>
                <a:cubicBezTo>
                  <a:pt x="1902" y="21600"/>
                  <a:pt x="1641" y="21600"/>
                  <a:pt x="1428" y="21581"/>
                </a:cubicBezTo>
                <a:cubicBezTo>
                  <a:pt x="1215" y="21562"/>
                  <a:pt x="1052" y="21524"/>
                  <a:pt x="921" y="21449"/>
                </a:cubicBezTo>
                <a:cubicBezTo>
                  <a:pt x="732" y="21354"/>
                  <a:pt x="564" y="21203"/>
                  <a:pt x="425" y="21011"/>
                </a:cubicBezTo>
                <a:cubicBezTo>
                  <a:pt x="287" y="20819"/>
                  <a:pt x="178" y="20585"/>
                  <a:pt x="109" y="20324"/>
                </a:cubicBezTo>
                <a:cubicBezTo>
                  <a:pt x="55" y="20143"/>
                  <a:pt x="27" y="19916"/>
                  <a:pt x="14" y="19622"/>
                </a:cubicBezTo>
                <a:cubicBezTo>
                  <a:pt x="0" y="19327"/>
                  <a:pt x="0" y="18965"/>
                  <a:pt x="0" y="18512"/>
                </a:cubicBezTo>
                <a:lnTo>
                  <a:pt x="0" y="3088"/>
                </a:lnTo>
                <a:cubicBezTo>
                  <a:pt x="0" y="2635"/>
                  <a:pt x="0" y="2273"/>
                  <a:pt x="14" y="1978"/>
                </a:cubicBezTo>
                <a:cubicBezTo>
                  <a:pt x="27" y="1684"/>
                  <a:pt x="55" y="1457"/>
                  <a:pt x="109" y="1276"/>
                </a:cubicBezTo>
                <a:cubicBezTo>
                  <a:pt x="178" y="1015"/>
                  <a:pt x="287" y="781"/>
                  <a:pt x="425" y="589"/>
                </a:cubicBezTo>
                <a:cubicBezTo>
                  <a:pt x="564" y="397"/>
                  <a:pt x="732" y="246"/>
                  <a:pt x="921" y="151"/>
                </a:cubicBezTo>
                <a:cubicBezTo>
                  <a:pt x="1052" y="76"/>
                  <a:pt x="1215" y="38"/>
                  <a:pt x="1428" y="19"/>
                </a:cubicBezTo>
                <a:cubicBezTo>
                  <a:pt x="1641" y="0"/>
                  <a:pt x="1902" y="0"/>
                  <a:pt x="222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1F441E-302F-767D-0810-537B39E386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699" y="186223"/>
            <a:ext cx="5814670" cy="972084"/>
          </a:xfrm>
          <a:prstGeom prst="rect">
            <a:avLst/>
          </a:prstGeom>
        </p:spPr>
      </p:pic>
      <p:sp>
        <p:nvSpPr>
          <p:cNvPr id="56" name="Tristique senectus et netus">
            <a:extLst>
              <a:ext uri="{FF2B5EF4-FFF2-40B4-BE49-F238E27FC236}">
                <a16:creationId xmlns:a16="http://schemas.microsoft.com/office/drawing/2014/main" id="{1E956544-EAE7-DD7C-E347-7203217E2AF3}"/>
              </a:ext>
            </a:extLst>
          </p:cNvPr>
          <p:cNvSpPr txBox="1"/>
          <p:nvPr/>
        </p:nvSpPr>
        <p:spPr>
          <a:xfrm>
            <a:off x="6260134" y="4233200"/>
            <a:ext cx="5511800" cy="2069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3600" dirty="0">
                <a:solidFill>
                  <a:schemeClr val="accent4">
                    <a:lumMod val="60000"/>
                    <a:lumOff val="40000"/>
                  </a:schemeClr>
                </a:solidFill>
                <a:latin typeface="Nunito SemiBold" pitchFamily="2" charset="0"/>
              </a:rPr>
              <a:t>“Trailer Hitch”</a:t>
            </a:r>
          </a:p>
          <a:p>
            <a:pPr algn="ctr"/>
            <a:r>
              <a:rPr lang="en-GB" sz="3600" dirty="0">
                <a:solidFill>
                  <a:schemeClr val="tx1"/>
                </a:solidFill>
                <a:latin typeface="Nunito SemiBold" pitchFamily="2" charset="0"/>
              </a:rPr>
              <a:t>ANSYS Mechanical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Nunito SemiBold" pitchFamily="2" charset="0"/>
              </a:rPr>
              <a:t>First results</a:t>
            </a:r>
          </a:p>
        </p:txBody>
      </p:sp>
      <p:sp>
        <p:nvSpPr>
          <p:cNvPr id="3" name="Tristique senectus et netus">
            <a:extLst>
              <a:ext uri="{FF2B5EF4-FFF2-40B4-BE49-F238E27FC236}">
                <a16:creationId xmlns:a16="http://schemas.microsoft.com/office/drawing/2014/main" id="{B3ED7CED-A062-BB4D-47B1-0E6B8A0D72E9}"/>
              </a:ext>
            </a:extLst>
          </p:cNvPr>
          <p:cNvSpPr txBox="1"/>
          <p:nvPr/>
        </p:nvSpPr>
        <p:spPr>
          <a:xfrm>
            <a:off x="8275982" y="1316315"/>
            <a:ext cx="3495951" cy="8258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Nunito SemiBold" pitchFamily="2" charset="0"/>
              </a:rPr>
              <a:t>Keywords: FEA, ANSYS Workbench, installation, </a:t>
            </a:r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F8D35A0A-AF60-3A7B-91EF-C48B233F4A47}"/>
              </a:ext>
            </a:extLst>
          </p:cNvPr>
          <p:cNvSpPr/>
          <p:nvPr/>
        </p:nvSpPr>
        <p:spPr>
          <a:xfrm>
            <a:off x="8097078" y="1358900"/>
            <a:ext cx="3936459" cy="2499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5" h="21582" extrusionOk="0">
                <a:moveTo>
                  <a:pt x="7430" y="1368"/>
                </a:moveTo>
                <a:cubicBezTo>
                  <a:pt x="7455" y="1062"/>
                  <a:pt x="7375" y="756"/>
                  <a:pt x="7205" y="509"/>
                </a:cubicBezTo>
                <a:cubicBezTo>
                  <a:pt x="6984" y="188"/>
                  <a:pt x="6635" y="-1"/>
                  <a:pt x="6265" y="0"/>
                </a:cubicBezTo>
                <a:lnTo>
                  <a:pt x="1975" y="6"/>
                </a:lnTo>
                <a:cubicBezTo>
                  <a:pt x="1439" y="-3"/>
                  <a:pt x="923" y="228"/>
                  <a:pt x="549" y="645"/>
                </a:cubicBezTo>
                <a:cubicBezTo>
                  <a:pt x="187" y="1049"/>
                  <a:pt x="-11" y="1594"/>
                  <a:pt x="0" y="2158"/>
                </a:cubicBezTo>
                <a:lnTo>
                  <a:pt x="1" y="19184"/>
                </a:lnTo>
                <a:cubicBezTo>
                  <a:pt x="-6" y="19492"/>
                  <a:pt x="31" y="19795"/>
                  <a:pt x="109" y="20085"/>
                </a:cubicBezTo>
                <a:cubicBezTo>
                  <a:pt x="185" y="20366"/>
                  <a:pt x="299" y="20638"/>
                  <a:pt x="471" y="20874"/>
                </a:cubicBezTo>
                <a:cubicBezTo>
                  <a:pt x="841" y="21379"/>
                  <a:pt x="1411" y="21580"/>
                  <a:pt x="2015" y="21582"/>
                </a:cubicBezTo>
                <a:lnTo>
                  <a:pt x="19580" y="21576"/>
                </a:lnTo>
                <a:cubicBezTo>
                  <a:pt x="20174" y="21592"/>
                  <a:pt x="20742" y="21314"/>
                  <a:pt x="21123" y="20821"/>
                </a:cubicBezTo>
                <a:cubicBezTo>
                  <a:pt x="21428" y="20427"/>
                  <a:pt x="21589" y="19925"/>
                  <a:pt x="21574" y="19411"/>
                </a:cubicBezTo>
                <a:lnTo>
                  <a:pt x="21564" y="2063"/>
                </a:lnTo>
                <a:cubicBezTo>
                  <a:pt x="21569" y="1507"/>
                  <a:pt x="21364" y="974"/>
                  <a:pt x="20996" y="588"/>
                </a:cubicBezTo>
                <a:cubicBezTo>
                  <a:pt x="20626" y="198"/>
                  <a:pt x="20123" y="-8"/>
                  <a:pt x="19608" y="18"/>
                </a:cubicBezTo>
                <a:lnTo>
                  <a:pt x="15315" y="39"/>
                </a:lnTo>
                <a:cubicBezTo>
                  <a:pt x="15003" y="12"/>
                  <a:pt x="14696" y="131"/>
                  <a:pt x="14471" y="365"/>
                </a:cubicBezTo>
                <a:cubicBezTo>
                  <a:pt x="14260" y="583"/>
                  <a:pt x="14139" y="884"/>
                  <a:pt x="14135" y="1200"/>
                </a:cubicBezTo>
                <a:lnTo>
                  <a:pt x="14124" y="2388"/>
                </a:lnTo>
                <a:cubicBezTo>
                  <a:pt x="14118" y="4357"/>
                  <a:pt x="12658" y="5958"/>
                  <a:pt x="10841" y="5987"/>
                </a:cubicBezTo>
                <a:cubicBezTo>
                  <a:pt x="9001" y="6018"/>
                  <a:pt x="7485" y="4429"/>
                  <a:pt x="7451" y="2435"/>
                </a:cubicBezTo>
                <a:lnTo>
                  <a:pt x="7430" y="13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 sz="3200" dirty="0">
              <a:solidFill>
                <a:srgbClr val="FFFFFF"/>
              </a:solidFill>
            </a:endParaRPr>
          </a:p>
        </p:txBody>
      </p:sp>
      <p:sp>
        <p:nvSpPr>
          <p:cNvPr id="6" name="Tristique senectus et netus">
            <a:extLst>
              <a:ext uri="{FF2B5EF4-FFF2-40B4-BE49-F238E27FC236}">
                <a16:creationId xmlns:a16="http://schemas.microsoft.com/office/drawing/2014/main" id="{C0279F01-EE08-8E02-1322-4C4E440E8054}"/>
              </a:ext>
            </a:extLst>
          </p:cNvPr>
          <p:cNvSpPr txBox="1"/>
          <p:nvPr/>
        </p:nvSpPr>
        <p:spPr>
          <a:xfrm>
            <a:off x="8275982" y="2065527"/>
            <a:ext cx="3647387" cy="10859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#ANSYS Workbench</a:t>
            </a:r>
            <a:br>
              <a:rPr lang="en-GB" sz="1800" dirty="0">
                <a:solidFill>
                  <a:schemeClr val="bg1"/>
                </a:solidFill>
                <a:latin typeface="Nunito SemiBold" pitchFamily="2" charset="0"/>
              </a:rPr>
            </a:br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#SpaceClaim</a:t>
            </a:r>
          </a:p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#Cut Geometry</a:t>
            </a:r>
          </a:p>
        </p:txBody>
      </p:sp>
      <p:sp>
        <p:nvSpPr>
          <p:cNvPr id="7" name="Tristique senectus et netus">
            <a:extLst>
              <a:ext uri="{FF2B5EF4-FFF2-40B4-BE49-F238E27FC236}">
                <a16:creationId xmlns:a16="http://schemas.microsoft.com/office/drawing/2014/main" id="{BFB291C1-E6FA-E84B-71CA-C35609776875}"/>
              </a:ext>
            </a:extLst>
          </p:cNvPr>
          <p:cNvSpPr txBox="1"/>
          <p:nvPr/>
        </p:nvSpPr>
        <p:spPr>
          <a:xfrm>
            <a:off x="9448799" y="1384991"/>
            <a:ext cx="1225827" cy="4211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Nunito SemiBold" pitchFamily="2" charset="0"/>
              </a:rPr>
              <a:t>Keywords</a:t>
            </a:r>
          </a:p>
        </p:txBody>
      </p:sp>
    </p:spTree>
    <p:extLst>
      <p:ext uri="{BB962C8B-B14F-4D97-AF65-F5344CB8AC3E}">
        <p14:creationId xmlns:p14="http://schemas.microsoft.com/office/powerpoint/2010/main" val="3536480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45AC9AC-7146-E18C-2096-E22ED6871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17131" y="1767131"/>
            <a:ext cx="6005177" cy="336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">
            <a:extLst>
              <a:ext uri="{FF2B5EF4-FFF2-40B4-BE49-F238E27FC236}">
                <a16:creationId xmlns:a16="http://schemas.microsoft.com/office/drawing/2014/main" id="{871D3B5F-B957-322C-4746-7235A356414A}"/>
              </a:ext>
            </a:extLst>
          </p:cNvPr>
          <p:cNvGrpSpPr/>
          <p:nvPr/>
        </p:nvGrpSpPr>
        <p:grpSpPr>
          <a:xfrm>
            <a:off x="743538" y="1358900"/>
            <a:ext cx="7219361" cy="5499100"/>
            <a:chOff x="0" y="0"/>
            <a:chExt cx="11343921" cy="9072722"/>
          </a:xfrm>
        </p:grpSpPr>
        <p:sp>
          <p:nvSpPr>
            <p:cNvPr id="10" name="Фигура">
              <a:extLst>
                <a:ext uri="{FF2B5EF4-FFF2-40B4-BE49-F238E27FC236}">
                  <a16:creationId xmlns:a16="http://schemas.microsoft.com/office/drawing/2014/main" id="{E11695C4-6A84-4107-AF29-E82BE389A5DA}"/>
                </a:ext>
              </a:extLst>
            </p:cNvPr>
            <p:cNvSpPr/>
            <p:nvPr/>
          </p:nvSpPr>
          <p:spPr>
            <a:xfrm>
              <a:off x="3963622" y="9021812"/>
              <a:ext cx="3425008" cy="50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" y="0"/>
                  </a:moveTo>
                  <a:lnTo>
                    <a:pt x="0" y="5478"/>
                  </a:lnTo>
                  <a:cubicBezTo>
                    <a:pt x="21" y="8389"/>
                    <a:pt x="49" y="11036"/>
                    <a:pt x="84" y="13304"/>
                  </a:cubicBezTo>
                  <a:cubicBezTo>
                    <a:pt x="164" y="18597"/>
                    <a:pt x="272" y="21500"/>
                    <a:pt x="384" y="21600"/>
                  </a:cubicBezTo>
                  <a:lnTo>
                    <a:pt x="21216" y="21600"/>
                  </a:lnTo>
                  <a:cubicBezTo>
                    <a:pt x="21327" y="21457"/>
                    <a:pt x="21434" y="18545"/>
                    <a:pt x="21514" y="13304"/>
                  </a:cubicBezTo>
                  <a:cubicBezTo>
                    <a:pt x="21549" y="11028"/>
                    <a:pt x="21578" y="8393"/>
                    <a:pt x="21600" y="5478"/>
                  </a:cubicBezTo>
                  <a:lnTo>
                    <a:pt x="21502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9191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1" name="Фигура">
              <a:extLst>
                <a:ext uri="{FF2B5EF4-FFF2-40B4-BE49-F238E27FC236}">
                  <a16:creationId xmlns:a16="http://schemas.microsoft.com/office/drawing/2014/main" id="{AD316E2A-B28C-C00C-3674-7D48F937D0C4}"/>
                </a:ext>
              </a:extLst>
            </p:cNvPr>
            <p:cNvSpPr/>
            <p:nvPr/>
          </p:nvSpPr>
          <p:spPr>
            <a:xfrm>
              <a:off x="3962194" y="7646866"/>
              <a:ext cx="3429759" cy="139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7" h="21600" extrusionOk="0">
                  <a:moveTo>
                    <a:pt x="3643" y="0"/>
                  </a:moveTo>
                  <a:lnTo>
                    <a:pt x="3371" y="14510"/>
                  </a:lnTo>
                  <a:cubicBezTo>
                    <a:pt x="3361" y="15415"/>
                    <a:pt x="3288" y="16304"/>
                    <a:pt x="3160" y="17142"/>
                  </a:cubicBezTo>
                  <a:cubicBezTo>
                    <a:pt x="3074" y="17707"/>
                    <a:pt x="2963" y="18253"/>
                    <a:pt x="2798" y="18712"/>
                  </a:cubicBezTo>
                  <a:cubicBezTo>
                    <a:pt x="2623" y="19200"/>
                    <a:pt x="2397" y="19566"/>
                    <a:pt x="2144" y="19762"/>
                  </a:cubicBezTo>
                  <a:cubicBezTo>
                    <a:pt x="1813" y="20018"/>
                    <a:pt x="1481" y="20260"/>
                    <a:pt x="1147" y="20493"/>
                  </a:cubicBezTo>
                  <a:cubicBezTo>
                    <a:pt x="785" y="20744"/>
                    <a:pt x="423" y="20985"/>
                    <a:pt x="59" y="21212"/>
                  </a:cubicBezTo>
                  <a:cubicBezTo>
                    <a:pt x="7" y="21232"/>
                    <a:pt x="-17" y="21374"/>
                    <a:pt x="12" y="21480"/>
                  </a:cubicBezTo>
                  <a:cubicBezTo>
                    <a:pt x="25" y="21527"/>
                    <a:pt x="47" y="21554"/>
                    <a:pt x="70" y="21549"/>
                  </a:cubicBezTo>
                  <a:lnTo>
                    <a:pt x="10096" y="21594"/>
                  </a:lnTo>
                  <a:lnTo>
                    <a:pt x="10096" y="21600"/>
                  </a:lnTo>
                  <a:lnTo>
                    <a:pt x="10783" y="21594"/>
                  </a:lnTo>
                  <a:lnTo>
                    <a:pt x="11470" y="21600"/>
                  </a:lnTo>
                  <a:lnTo>
                    <a:pt x="11470" y="21594"/>
                  </a:lnTo>
                  <a:lnTo>
                    <a:pt x="21496" y="21549"/>
                  </a:lnTo>
                  <a:cubicBezTo>
                    <a:pt x="21519" y="21554"/>
                    <a:pt x="21541" y="21527"/>
                    <a:pt x="21554" y="21480"/>
                  </a:cubicBezTo>
                  <a:cubicBezTo>
                    <a:pt x="21583" y="21374"/>
                    <a:pt x="21559" y="21232"/>
                    <a:pt x="21507" y="21212"/>
                  </a:cubicBezTo>
                  <a:cubicBezTo>
                    <a:pt x="21143" y="20985"/>
                    <a:pt x="20778" y="20744"/>
                    <a:pt x="20417" y="20493"/>
                  </a:cubicBezTo>
                  <a:cubicBezTo>
                    <a:pt x="20083" y="20260"/>
                    <a:pt x="19750" y="20018"/>
                    <a:pt x="19419" y="19762"/>
                  </a:cubicBezTo>
                  <a:cubicBezTo>
                    <a:pt x="19167" y="19566"/>
                    <a:pt x="18943" y="19200"/>
                    <a:pt x="18768" y="18712"/>
                  </a:cubicBezTo>
                  <a:cubicBezTo>
                    <a:pt x="18603" y="18253"/>
                    <a:pt x="18489" y="17707"/>
                    <a:pt x="18403" y="17142"/>
                  </a:cubicBezTo>
                  <a:cubicBezTo>
                    <a:pt x="18276" y="16304"/>
                    <a:pt x="18205" y="15415"/>
                    <a:pt x="18195" y="14510"/>
                  </a:cubicBezTo>
                  <a:lnTo>
                    <a:pt x="17921" y="0"/>
                  </a:lnTo>
                  <a:lnTo>
                    <a:pt x="3643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2" name="Фигура">
              <a:extLst>
                <a:ext uri="{FF2B5EF4-FFF2-40B4-BE49-F238E27FC236}">
                  <a16:creationId xmlns:a16="http://schemas.microsoft.com/office/drawing/2014/main" id="{A6CE3A14-7B76-6CDD-8DFE-4394C39BB724}"/>
                </a:ext>
              </a:extLst>
            </p:cNvPr>
            <p:cNvSpPr/>
            <p:nvPr/>
          </p:nvSpPr>
          <p:spPr>
            <a:xfrm>
              <a:off x="4523266" y="7646866"/>
              <a:ext cx="2307934" cy="40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424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A9A9A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3" name="Фигура">
              <a:extLst>
                <a:ext uri="{FF2B5EF4-FFF2-40B4-BE49-F238E27FC236}">
                  <a16:creationId xmlns:a16="http://schemas.microsoft.com/office/drawing/2014/main" id="{F080575F-A0BF-4611-87DB-53E3170670E7}"/>
                </a:ext>
              </a:extLst>
            </p:cNvPr>
            <p:cNvSpPr/>
            <p:nvPr/>
          </p:nvSpPr>
          <p:spPr>
            <a:xfrm>
              <a:off x="0" y="0"/>
              <a:ext cx="11343922" cy="6785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8" y="0"/>
                  </a:moveTo>
                  <a:cubicBezTo>
                    <a:pt x="547" y="0"/>
                    <a:pt x="436" y="1"/>
                    <a:pt x="318" y="63"/>
                  </a:cubicBezTo>
                  <a:cubicBezTo>
                    <a:pt x="188" y="143"/>
                    <a:pt x="85" y="314"/>
                    <a:pt x="38" y="531"/>
                  </a:cubicBezTo>
                  <a:cubicBezTo>
                    <a:pt x="0" y="729"/>
                    <a:pt x="0" y="917"/>
                    <a:pt x="0" y="128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291"/>
                  </a:lnTo>
                  <a:cubicBezTo>
                    <a:pt x="21600" y="917"/>
                    <a:pt x="21600" y="729"/>
                    <a:pt x="21562" y="531"/>
                  </a:cubicBezTo>
                  <a:cubicBezTo>
                    <a:pt x="21515" y="314"/>
                    <a:pt x="21412" y="143"/>
                    <a:pt x="21282" y="63"/>
                  </a:cubicBezTo>
                  <a:cubicBezTo>
                    <a:pt x="21163" y="0"/>
                    <a:pt x="21052" y="0"/>
                    <a:pt x="20832" y="0"/>
                  </a:cubicBezTo>
                  <a:lnTo>
                    <a:pt x="768" y="0"/>
                  </a:lnTo>
                  <a:close/>
                  <a:moveTo>
                    <a:pt x="930" y="1457"/>
                  </a:moveTo>
                  <a:lnTo>
                    <a:pt x="20670" y="1457"/>
                  </a:lnTo>
                  <a:cubicBezTo>
                    <a:pt x="20685" y="1457"/>
                    <a:pt x="20693" y="1458"/>
                    <a:pt x="20700" y="1462"/>
                  </a:cubicBezTo>
                  <a:cubicBezTo>
                    <a:pt x="20709" y="1467"/>
                    <a:pt x="20716" y="1479"/>
                    <a:pt x="20719" y="1494"/>
                  </a:cubicBezTo>
                  <a:cubicBezTo>
                    <a:pt x="20722" y="1507"/>
                    <a:pt x="20722" y="1519"/>
                    <a:pt x="20722" y="1544"/>
                  </a:cubicBezTo>
                  <a:lnTo>
                    <a:pt x="20722" y="20006"/>
                  </a:lnTo>
                  <a:cubicBezTo>
                    <a:pt x="20722" y="20031"/>
                    <a:pt x="20722" y="20044"/>
                    <a:pt x="20719" y="20057"/>
                  </a:cubicBezTo>
                  <a:cubicBezTo>
                    <a:pt x="20716" y="20071"/>
                    <a:pt x="20709" y="20083"/>
                    <a:pt x="20700" y="20089"/>
                  </a:cubicBezTo>
                  <a:cubicBezTo>
                    <a:pt x="20693" y="20093"/>
                    <a:pt x="20685" y="20092"/>
                    <a:pt x="20670" y="20092"/>
                  </a:cubicBezTo>
                  <a:lnTo>
                    <a:pt x="930" y="20092"/>
                  </a:lnTo>
                  <a:cubicBezTo>
                    <a:pt x="915" y="20092"/>
                    <a:pt x="907" y="20093"/>
                    <a:pt x="900" y="20089"/>
                  </a:cubicBezTo>
                  <a:cubicBezTo>
                    <a:pt x="891" y="20083"/>
                    <a:pt x="884" y="20071"/>
                    <a:pt x="881" y="20057"/>
                  </a:cubicBezTo>
                  <a:cubicBezTo>
                    <a:pt x="878" y="20044"/>
                    <a:pt x="878" y="20031"/>
                    <a:pt x="878" y="20006"/>
                  </a:cubicBezTo>
                  <a:lnTo>
                    <a:pt x="878" y="1543"/>
                  </a:lnTo>
                  <a:cubicBezTo>
                    <a:pt x="878" y="1518"/>
                    <a:pt x="878" y="1507"/>
                    <a:pt x="881" y="1494"/>
                  </a:cubicBezTo>
                  <a:cubicBezTo>
                    <a:pt x="884" y="1479"/>
                    <a:pt x="891" y="1467"/>
                    <a:pt x="900" y="1462"/>
                  </a:cubicBezTo>
                  <a:cubicBezTo>
                    <a:pt x="907" y="1458"/>
                    <a:pt x="915" y="1457"/>
                    <a:pt x="930" y="1457"/>
                  </a:cubicBezTo>
                  <a:close/>
                </a:path>
              </a:pathLst>
            </a:custGeom>
            <a:solidFill>
              <a:srgbClr val="13131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4" name="Кружок">
              <a:extLst>
                <a:ext uri="{FF2B5EF4-FFF2-40B4-BE49-F238E27FC236}">
                  <a16:creationId xmlns:a16="http://schemas.microsoft.com/office/drawing/2014/main" id="{FDA54289-B03E-8E4D-9228-6C08CFCBB470}"/>
                </a:ext>
              </a:extLst>
            </p:cNvPr>
            <p:cNvSpPr/>
            <p:nvPr/>
          </p:nvSpPr>
          <p:spPr>
            <a:xfrm>
              <a:off x="5619323" y="143517"/>
              <a:ext cx="111390" cy="111395"/>
            </a:xfrm>
            <a:prstGeom prst="ellipse">
              <a:avLst/>
            </a:prstGeom>
            <a:solidFill>
              <a:srgbClr val="41404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  <p:sp>
          <p:nvSpPr>
            <p:cNvPr id="15" name="Фигура">
              <a:extLst>
                <a:ext uri="{FF2B5EF4-FFF2-40B4-BE49-F238E27FC236}">
                  <a16:creationId xmlns:a16="http://schemas.microsoft.com/office/drawing/2014/main" id="{E4B3D395-DB6D-05CD-7786-18A627F85615}"/>
                </a:ext>
              </a:extLst>
            </p:cNvPr>
            <p:cNvSpPr/>
            <p:nvPr/>
          </p:nvSpPr>
          <p:spPr>
            <a:xfrm>
              <a:off x="0" y="6738228"/>
              <a:ext cx="11343399" cy="1057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6" extrusionOk="0">
                  <a:moveTo>
                    <a:pt x="0" y="0"/>
                  </a:moveTo>
                  <a:lnTo>
                    <a:pt x="0" y="13322"/>
                  </a:lnTo>
                  <a:cubicBezTo>
                    <a:pt x="0" y="15721"/>
                    <a:pt x="0" y="16916"/>
                    <a:pt x="38" y="18190"/>
                  </a:cubicBezTo>
                  <a:cubicBezTo>
                    <a:pt x="85" y="19584"/>
                    <a:pt x="188" y="20689"/>
                    <a:pt x="318" y="21196"/>
                  </a:cubicBezTo>
                  <a:cubicBezTo>
                    <a:pt x="436" y="21600"/>
                    <a:pt x="548" y="21596"/>
                    <a:pt x="769" y="21596"/>
                  </a:cubicBezTo>
                  <a:lnTo>
                    <a:pt x="20828" y="21596"/>
                  </a:lnTo>
                  <a:cubicBezTo>
                    <a:pt x="21052" y="21596"/>
                    <a:pt x="21164" y="21600"/>
                    <a:pt x="21283" y="21196"/>
                  </a:cubicBezTo>
                  <a:cubicBezTo>
                    <a:pt x="21413" y="20689"/>
                    <a:pt x="21515" y="19584"/>
                    <a:pt x="21562" y="18190"/>
                  </a:cubicBezTo>
                  <a:cubicBezTo>
                    <a:pt x="21600" y="16916"/>
                    <a:pt x="21600" y="15722"/>
                    <a:pt x="21600" y="13360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7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6400" b="0">
                  <a:solidFill>
                    <a:srgbClr val="A8827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/>
            </a:p>
          </p:txBody>
        </p:sp>
      </p:grpSp>
      <p:sp>
        <p:nvSpPr>
          <p:cNvPr id="58" name="Shape">
            <a:extLst>
              <a:ext uri="{FF2B5EF4-FFF2-40B4-BE49-F238E27FC236}">
                <a16:creationId xmlns:a16="http://schemas.microsoft.com/office/drawing/2014/main" id="{8F9C1C6A-697F-E473-7411-B3A339D190AC}"/>
              </a:ext>
            </a:extLst>
          </p:cNvPr>
          <p:cNvSpPr>
            <a:spLocks/>
          </p:cNvSpPr>
          <p:nvPr/>
        </p:nvSpPr>
        <p:spPr>
          <a:xfrm rot="10800000">
            <a:off x="6095999" y="3975100"/>
            <a:ext cx="5937538" cy="2749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229" y="0"/>
                </a:moveTo>
                <a:lnTo>
                  <a:pt x="19371" y="0"/>
                </a:lnTo>
                <a:cubicBezTo>
                  <a:pt x="19698" y="0"/>
                  <a:pt x="19959" y="0"/>
                  <a:pt x="20172" y="19"/>
                </a:cubicBezTo>
                <a:cubicBezTo>
                  <a:pt x="20385" y="38"/>
                  <a:pt x="20548" y="76"/>
                  <a:pt x="20679" y="151"/>
                </a:cubicBezTo>
                <a:cubicBezTo>
                  <a:pt x="20868" y="246"/>
                  <a:pt x="21036" y="397"/>
                  <a:pt x="21175" y="589"/>
                </a:cubicBezTo>
                <a:cubicBezTo>
                  <a:pt x="21313" y="781"/>
                  <a:pt x="21422" y="1015"/>
                  <a:pt x="21491" y="1276"/>
                </a:cubicBezTo>
                <a:cubicBezTo>
                  <a:pt x="21545" y="1457"/>
                  <a:pt x="21573" y="1684"/>
                  <a:pt x="21586" y="1978"/>
                </a:cubicBezTo>
                <a:cubicBezTo>
                  <a:pt x="21600" y="2273"/>
                  <a:pt x="21600" y="2635"/>
                  <a:pt x="21600" y="3088"/>
                </a:cubicBezTo>
                <a:lnTo>
                  <a:pt x="21588" y="21600"/>
                </a:lnTo>
                <a:lnTo>
                  <a:pt x="2229" y="21600"/>
                </a:lnTo>
                <a:cubicBezTo>
                  <a:pt x="1902" y="21600"/>
                  <a:pt x="1641" y="21600"/>
                  <a:pt x="1428" y="21581"/>
                </a:cubicBezTo>
                <a:cubicBezTo>
                  <a:pt x="1215" y="21562"/>
                  <a:pt x="1052" y="21524"/>
                  <a:pt x="921" y="21449"/>
                </a:cubicBezTo>
                <a:cubicBezTo>
                  <a:pt x="732" y="21354"/>
                  <a:pt x="564" y="21203"/>
                  <a:pt x="425" y="21011"/>
                </a:cubicBezTo>
                <a:cubicBezTo>
                  <a:pt x="287" y="20819"/>
                  <a:pt x="178" y="20585"/>
                  <a:pt x="109" y="20324"/>
                </a:cubicBezTo>
                <a:cubicBezTo>
                  <a:pt x="55" y="20143"/>
                  <a:pt x="27" y="19916"/>
                  <a:pt x="14" y="19622"/>
                </a:cubicBezTo>
                <a:cubicBezTo>
                  <a:pt x="0" y="19327"/>
                  <a:pt x="0" y="18965"/>
                  <a:pt x="0" y="18512"/>
                </a:cubicBezTo>
                <a:lnTo>
                  <a:pt x="0" y="3088"/>
                </a:lnTo>
                <a:cubicBezTo>
                  <a:pt x="0" y="2635"/>
                  <a:pt x="0" y="2273"/>
                  <a:pt x="14" y="1978"/>
                </a:cubicBezTo>
                <a:cubicBezTo>
                  <a:pt x="27" y="1684"/>
                  <a:pt x="55" y="1457"/>
                  <a:pt x="109" y="1276"/>
                </a:cubicBezTo>
                <a:cubicBezTo>
                  <a:pt x="178" y="1015"/>
                  <a:pt x="287" y="781"/>
                  <a:pt x="425" y="589"/>
                </a:cubicBezTo>
                <a:cubicBezTo>
                  <a:pt x="564" y="397"/>
                  <a:pt x="732" y="246"/>
                  <a:pt x="921" y="151"/>
                </a:cubicBezTo>
                <a:cubicBezTo>
                  <a:pt x="1052" y="76"/>
                  <a:pt x="1215" y="38"/>
                  <a:pt x="1428" y="19"/>
                </a:cubicBezTo>
                <a:cubicBezTo>
                  <a:pt x="1641" y="0"/>
                  <a:pt x="1902" y="0"/>
                  <a:pt x="222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941F441E-302F-767D-0810-537B39E386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699" y="186223"/>
            <a:ext cx="5814670" cy="972084"/>
          </a:xfrm>
          <a:prstGeom prst="rect">
            <a:avLst/>
          </a:prstGeom>
        </p:spPr>
      </p:pic>
      <p:sp>
        <p:nvSpPr>
          <p:cNvPr id="56" name="Tristique senectus et netus">
            <a:extLst>
              <a:ext uri="{FF2B5EF4-FFF2-40B4-BE49-F238E27FC236}">
                <a16:creationId xmlns:a16="http://schemas.microsoft.com/office/drawing/2014/main" id="{1E956544-EAE7-DD7C-E347-7203217E2AF3}"/>
              </a:ext>
            </a:extLst>
          </p:cNvPr>
          <p:cNvSpPr txBox="1"/>
          <p:nvPr/>
        </p:nvSpPr>
        <p:spPr>
          <a:xfrm>
            <a:off x="6260134" y="4233200"/>
            <a:ext cx="5511800" cy="2069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3600" dirty="0">
                <a:solidFill>
                  <a:schemeClr val="accent4">
                    <a:lumMod val="60000"/>
                    <a:lumOff val="40000"/>
                  </a:schemeClr>
                </a:solidFill>
                <a:latin typeface="Nunito SemiBold" pitchFamily="2" charset="0"/>
              </a:rPr>
              <a:t>“Trailer Hitch”</a:t>
            </a:r>
          </a:p>
          <a:p>
            <a:pPr algn="ctr"/>
            <a:r>
              <a:rPr lang="en-GB" sz="3600" dirty="0">
                <a:solidFill>
                  <a:schemeClr val="tx1"/>
                </a:solidFill>
                <a:latin typeface="Nunito SemiBold" pitchFamily="2" charset="0"/>
              </a:rPr>
              <a:t>ANSYS Mechanical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Nunito SemiBold" pitchFamily="2" charset="0"/>
              </a:rPr>
              <a:t>Final results</a:t>
            </a:r>
          </a:p>
        </p:txBody>
      </p:sp>
      <p:sp>
        <p:nvSpPr>
          <p:cNvPr id="3" name="Tristique senectus et netus">
            <a:extLst>
              <a:ext uri="{FF2B5EF4-FFF2-40B4-BE49-F238E27FC236}">
                <a16:creationId xmlns:a16="http://schemas.microsoft.com/office/drawing/2014/main" id="{B3ED7CED-A062-BB4D-47B1-0E6B8A0D72E9}"/>
              </a:ext>
            </a:extLst>
          </p:cNvPr>
          <p:cNvSpPr txBox="1"/>
          <p:nvPr/>
        </p:nvSpPr>
        <p:spPr>
          <a:xfrm>
            <a:off x="8275982" y="1316315"/>
            <a:ext cx="3495951" cy="8258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Nunito SemiBold" pitchFamily="2" charset="0"/>
              </a:rPr>
              <a:t>Keywords: FEA, ANSYS Workbench, installation, </a:t>
            </a:r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F8D35A0A-AF60-3A7B-91EF-C48B233F4A47}"/>
              </a:ext>
            </a:extLst>
          </p:cNvPr>
          <p:cNvSpPr/>
          <p:nvPr/>
        </p:nvSpPr>
        <p:spPr>
          <a:xfrm>
            <a:off x="8097078" y="1358900"/>
            <a:ext cx="3936459" cy="2499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5" h="21582" extrusionOk="0">
                <a:moveTo>
                  <a:pt x="7430" y="1368"/>
                </a:moveTo>
                <a:cubicBezTo>
                  <a:pt x="7455" y="1062"/>
                  <a:pt x="7375" y="756"/>
                  <a:pt x="7205" y="509"/>
                </a:cubicBezTo>
                <a:cubicBezTo>
                  <a:pt x="6984" y="188"/>
                  <a:pt x="6635" y="-1"/>
                  <a:pt x="6265" y="0"/>
                </a:cubicBezTo>
                <a:lnTo>
                  <a:pt x="1975" y="6"/>
                </a:lnTo>
                <a:cubicBezTo>
                  <a:pt x="1439" y="-3"/>
                  <a:pt x="923" y="228"/>
                  <a:pt x="549" y="645"/>
                </a:cubicBezTo>
                <a:cubicBezTo>
                  <a:pt x="187" y="1049"/>
                  <a:pt x="-11" y="1594"/>
                  <a:pt x="0" y="2158"/>
                </a:cubicBezTo>
                <a:lnTo>
                  <a:pt x="1" y="19184"/>
                </a:lnTo>
                <a:cubicBezTo>
                  <a:pt x="-6" y="19492"/>
                  <a:pt x="31" y="19795"/>
                  <a:pt x="109" y="20085"/>
                </a:cubicBezTo>
                <a:cubicBezTo>
                  <a:pt x="185" y="20366"/>
                  <a:pt x="299" y="20638"/>
                  <a:pt x="471" y="20874"/>
                </a:cubicBezTo>
                <a:cubicBezTo>
                  <a:pt x="841" y="21379"/>
                  <a:pt x="1411" y="21580"/>
                  <a:pt x="2015" y="21582"/>
                </a:cubicBezTo>
                <a:lnTo>
                  <a:pt x="19580" y="21576"/>
                </a:lnTo>
                <a:cubicBezTo>
                  <a:pt x="20174" y="21592"/>
                  <a:pt x="20742" y="21314"/>
                  <a:pt x="21123" y="20821"/>
                </a:cubicBezTo>
                <a:cubicBezTo>
                  <a:pt x="21428" y="20427"/>
                  <a:pt x="21589" y="19925"/>
                  <a:pt x="21574" y="19411"/>
                </a:cubicBezTo>
                <a:lnTo>
                  <a:pt x="21564" y="2063"/>
                </a:lnTo>
                <a:cubicBezTo>
                  <a:pt x="21569" y="1507"/>
                  <a:pt x="21364" y="974"/>
                  <a:pt x="20996" y="588"/>
                </a:cubicBezTo>
                <a:cubicBezTo>
                  <a:pt x="20626" y="198"/>
                  <a:pt x="20123" y="-8"/>
                  <a:pt x="19608" y="18"/>
                </a:cubicBezTo>
                <a:lnTo>
                  <a:pt x="15315" y="39"/>
                </a:lnTo>
                <a:cubicBezTo>
                  <a:pt x="15003" y="12"/>
                  <a:pt x="14696" y="131"/>
                  <a:pt x="14471" y="365"/>
                </a:cubicBezTo>
                <a:cubicBezTo>
                  <a:pt x="14260" y="583"/>
                  <a:pt x="14139" y="884"/>
                  <a:pt x="14135" y="1200"/>
                </a:cubicBezTo>
                <a:lnTo>
                  <a:pt x="14124" y="2388"/>
                </a:lnTo>
                <a:cubicBezTo>
                  <a:pt x="14118" y="4357"/>
                  <a:pt x="12658" y="5958"/>
                  <a:pt x="10841" y="5987"/>
                </a:cubicBezTo>
                <a:cubicBezTo>
                  <a:pt x="9001" y="6018"/>
                  <a:pt x="7485" y="4429"/>
                  <a:pt x="7451" y="2435"/>
                </a:cubicBezTo>
                <a:lnTo>
                  <a:pt x="7430" y="13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 sz="3200" dirty="0">
              <a:solidFill>
                <a:srgbClr val="FFFFFF"/>
              </a:solidFill>
            </a:endParaRPr>
          </a:p>
        </p:txBody>
      </p:sp>
      <p:sp>
        <p:nvSpPr>
          <p:cNvPr id="6" name="Tristique senectus et netus">
            <a:extLst>
              <a:ext uri="{FF2B5EF4-FFF2-40B4-BE49-F238E27FC236}">
                <a16:creationId xmlns:a16="http://schemas.microsoft.com/office/drawing/2014/main" id="{C0279F01-EE08-8E02-1322-4C4E440E8054}"/>
              </a:ext>
            </a:extLst>
          </p:cNvPr>
          <p:cNvSpPr txBox="1"/>
          <p:nvPr/>
        </p:nvSpPr>
        <p:spPr>
          <a:xfrm>
            <a:off x="8275982" y="2065527"/>
            <a:ext cx="3647387" cy="10859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#ANSYS Workbench</a:t>
            </a:r>
            <a:br>
              <a:rPr lang="en-GB" sz="1800" dirty="0">
                <a:solidFill>
                  <a:schemeClr val="bg1"/>
                </a:solidFill>
                <a:latin typeface="Nunito SemiBold" pitchFamily="2" charset="0"/>
              </a:rPr>
            </a:br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#SpaceClaim</a:t>
            </a:r>
          </a:p>
          <a:p>
            <a:r>
              <a:rPr lang="en-GB" sz="1800" dirty="0">
                <a:solidFill>
                  <a:schemeClr val="bg1"/>
                </a:solidFill>
                <a:latin typeface="Nunito SemiBold" pitchFamily="2" charset="0"/>
              </a:rPr>
              <a:t>#Cut Geometry</a:t>
            </a:r>
          </a:p>
        </p:txBody>
      </p:sp>
      <p:sp>
        <p:nvSpPr>
          <p:cNvPr id="7" name="Tristique senectus et netus">
            <a:extLst>
              <a:ext uri="{FF2B5EF4-FFF2-40B4-BE49-F238E27FC236}">
                <a16:creationId xmlns:a16="http://schemas.microsoft.com/office/drawing/2014/main" id="{BFB291C1-E6FA-E84B-71CA-C35609776875}"/>
              </a:ext>
            </a:extLst>
          </p:cNvPr>
          <p:cNvSpPr txBox="1"/>
          <p:nvPr/>
        </p:nvSpPr>
        <p:spPr>
          <a:xfrm>
            <a:off x="9448799" y="1384991"/>
            <a:ext cx="1225827" cy="4211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/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Nunito SemiBold" pitchFamily="2" charset="0"/>
              </a:rPr>
              <a:t>Keywords</a:t>
            </a:r>
          </a:p>
        </p:txBody>
      </p:sp>
    </p:spTree>
    <p:extLst>
      <p:ext uri="{BB962C8B-B14F-4D97-AF65-F5344CB8AC3E}">
        <p14:creationId xmlns:p14="http://schemas.microsoft.com/office/powerpoint/2010/main" val="2460941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</Words>
  <Application>Microsoft Office PowerPoint</Application>
  <PresentationFormat>Widescreen</PresentationFormat>
  <Paragraphs>60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Nunito SemiBold</vt:lpstr>
      <vt:lpstr>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Prof. Dr. Alexander Wohlers</dc:creator>
  <cp:lastModifiedBy>Prof. Dr. Alexander Wohlers</cp:lastModifiedBy>
  <cp:revision>7</cp:revision>
  <dcterms:created xsi:type="dcterms:W3CDTF">2023-04-17T14:37:24Z</dcterms:created>
  <dcterms:modified xsi:type="dcterms:W3CDTF">2023-04-18T04:04:04Z</dcterms:modified>
</cp:coreProperties>
</file>